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Lst>
  <p:notesMasterIdLst>
    <p:notesMasterId r:id="rId27"/>
  </p:notesMasterIdLst>
  <p:sldIdLst>
    <p:sldId id="256" r:id="rId3"/>
    <p:sldId id="299" r:id="rId4"/>
    <p:sldId id="300" r:id="rId5"/>
    <p:sldId id="296" r:id="rId6"/>
    <p:sldId id="292" r:id="rId7"/>
    <p:sldId id="272" r:id="rId8"/>
    <p:sldId id="313" r:id="rId9"/>
    <p:sldId id="298" r:id="rId10"/>
    <p:sldId id="259" r:id="rId11"/>
    <p:sldId id="301" r:id="rId12"/>
    <p:sldId id="302" r:id="rId13"/>
    <p:sldId id="303" r:id="rId14"/>
    <p:sldId id="304" r:id="rId15"/>
    <p:sldId id="305" r:id="rId16"/>
    <p:sldId id="306" r:id="rId17"/>
    <p:sldId id="307" r:id="rId18"/>
    <p:sldId id="294" r:id="rId19"/>
    <p:sldId id="291" r:id="rId20"/>
    <p:sldId id="308" r:id="rId21"/>
    <p:sldId id="309" r:id="rId22"/>
    <p:sldId id="310" r:id="rId23"/>
    <p:sldId id="311" r:id="rId24"/>
    <p:sldId id="312" r:id="rId25"/>
    <p:sldId id="283" r:id="rId26"/>
  </p:sldIdLst>
  <p:sldSz cx="18288000" cy="10287000"/>
  <p:notesSz cx="6858000" cy="9144000"/>
  <p:embeddedFontLst>
    <p:embeddedFont>
      <p:font typeface="Calibri" panose="020F0502020204030204" pitchFamily="34" charset="0"/>
      <p:regular r:id="rId28"/>
      <p:bold r:id="rId29"/>
      <p:italic r:id="rId30"/>
      <p:boldItalic r:id="rId31"/>
    </p:embeddedFont>
    <p:embeddedFont>
      <p:font typeface="PF DinText Pro 2" panose="020B0604020202020204" charset="0"/>
      <p:regular r:id="rId32"/>
    </p:embeddedFont>
    <p:embeddedFont>
      <p:font typeface="Tahoma" panose="020B0604030504040204" pitchFamily="34" charset="0"/>
      <p:regular r:id="rId33"/>
      <p:bold r:id="rId34"/>
    </p:embeddedFont>
    <p:embeddedFont>
      <p:font typeface="PF DinText Pro 1" panose="020B0604020202020204" charset="0"/>
      <p:regular r:id="rId35"/>
    </p:embeddedFont>
    <p:embeddedFont>
      <p:font typeface="Montserrat" panose="020B0604020202020204" charset="0"/>
      <p:regular r:id="rId36"/>
      <p:bold r:id="rId37"/>
      <p:italic r:id="rId38"/>
      <p:boldItalic r:id="rId39"/>
    </p:embeddedFont>
    <p:embeddedFont>
      <p:font typeface="Calibri Light" panose="020F0302020204030204" pitchFamily="34" charset="0"/>
      <p:regular r:id="rId40"/>
      <p: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2268"/>
    <a:srgbClr val="791172"/>
    <a:srgbClr val="1D05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84950" autoAdjust="0"/>
  </p:normalViewPr>
  <p:slideViewPr>
    <p:cSldViewPr>
      <p:cViewPr varScale="1">
        <p:scale>
          <a:sx n="49" d="100"/>
          <a:sy n="49" d="100"/>
        </p:scale>
        <p:origin x="1090" y="11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font" Target="fonts/font14.fntdata"/></Relationships>
</file>

<file path=ppt/diagrams/_rels/data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16.svg"/><Relationship Id="rId1" Type="http://schemas.openxmlformats.org/officeDocument/2006/relationships/image" Target="../media/image24.png"/><Relationship Id="rId6" Type="http://schemas.openxmlformats.org/officeDocument/2006/relationships/image" Target="../media/image20.svg"/><Relationship Id="rId5" Type="http://schemas.openxmlformats.org/officeDocument/2006/relationships/image" Target="../media/image26.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16.svg"/><Relationship Id="rId1" Type="http://schemas.openxmlformats.org/officeDocument/2006/relationships/image" Target="../media/image24.png"/><Relationship Id="rId6" Type="http://schemas.openxmlformats.org/officeDocument/2006/relationships/image" Target="../media/image20.svg"/><Relationship Id="rId5" Type="http://schemas.openxmlformats.org/officeDocument/2006/relationships/image" Target="../media/image26.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956C7B-5301-40F6-8F98-6DFC56959A3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975F380-EF5C-499C-9B7A-0037DA101BCF}">
      <dgm:prSet/>
      <dgm:spPr/>
      <dgm:t>
        <a:bodyPr/>
        <a:lstStyle/>
        <a:p>
          <a:pPr>
            <a:lnSpc>
              <a:spcPct val="100000"/>
            </a:lnSpc>
          </a:pPr>
          <a:r>
            <a:rPr lang="en-US" b="1"/>
            <a:t>Interactions should be based on: </a:t>
          </a:r>
          <a:endParaRPr lang="en-US"/>
        </a:p>
      </dgm:t>
    </dgm:pt>
    <dgm:pt modelId="{10E64E70-590F-4FD7-896E-BEA00D36A104}" type="parTrans" cxnId="{3D23581B-621D-4984-A10B-4B61D489BD82}">
      <dgm:prSet/>
      <dgm:spPr/>
      <dgm:t>
        <a:bodyPr/>
        <a:lstStyle/>
        <a:p>
          <a:endParaRPr lang="en-US"/>
        </a:p>
      </dgm:t>
    </dgm:pt>
    <dgm:pt modelId="{DA52FE75-83C5-43CC-AA82-1415354B696F}" type="sibTrans" cxnId="{3D23581B-621D-4984-A10B-4B61D489BD82}">
      <dgm:prSet/>
      <dgm:spPr/>
      <dgm:t>
        <a:bodyPr/>
        <a:lstStyle/>
        <a:p>
          <a:endParaRPr lang="en-US"/>
        </a:p>
      </dgm:t>
    </dgm:pt>
    <dgm:pt modelId="{B022FA49-7F57-4F5F-ABDD-14CB4BD3315D}">
      <dgm:prSet/>
      <dgm:spPr/>
      <dgm:t>
        <a:bodyPr/>
        <a:lstStyle/>
        <a:p>
          <a:pPr>
            <a:lnSpc>
              <a:spcPct val="100000"/>
            </a:lnSpc>
          </a:pPr>
          <a:r>
            <a:rPr lang="en-GB" b="1" dirty="0"/>
            <a:t>Respect –</a:t>
          </a:r>
          <a:r>
            <a:rPr lang="en-GB" dirty="0"/>
            <a:t> </a:t>
          </a:r>
          <a:r>
            <a:rPr lang="en-GB" b="1" i="1" dirty="0"/>
            <a:t>Dignity, active listening, empathy, non-judgemental </a:t>
          </a:r>
          <a:endParaRPr lang="en-US" dirty="0"/>
        </a:p>
      </dgm:t>
    </dgm:pt>
    <dgm:pt modelId="{56B962D8-0C36-48C2-878D-ACA935BAC241}" type="parTrans" cxnId="{31D69100-DF95-4E2A-B65B-7F6A849295E4}">
      <dgm:prSet/>
      <dgm:spPr/>
      <dgm:t>
        <a:bodyPr/>
        <a:lstStyle/>
        <a:p>
          <a:endParaRPr lang="en-US"/>
        </a:p>
      </dgm:t>
    </dgm:pt>
    <dgm:pt modelId="{87F022E1-D5E0-4FF0-8713-ACDE2392303E}" type="sibTrans" cxnId="{31D69100-DF95-4E2A-B65B-7F6A849295E4}">
      <dgm:prSet/>
      <dgm:spPr/>
      <dgm:t>
        <a:bodyPr/>
        <a:lstStyle/>
        <a:p>
          <a:endParaRPr lang="en-US"/>
        </a:p>
      </dgm:t>
    </dgm:pt>
    <dgm:pt modelId="{A4D5FEB8-C28D-4369-85D9-086F2CEC1E1A}">
      <dgm:prSet/>
      <dgm:spPr/>
      <dgm:t>
        <a:bodyPr/>
        <a:lstStyle/>
        <a:p>
          <a:pPr>
            <a:lnSpc>
              <a:spcPct val="100000"/>
            </a:lnSpc>
          </a:pPr>
          <a:r>
            <a:rPr lang="en-GB" b="1"/>
            <a:t>Empowerment </a:t>
          </a:r>
          <a:r>
            <a:rPr lang="en-GB" b="1" i="1"/>
            <a:t>– Control, voice, choice </a:t>
          </a:r>
          <a:endParaRPr lang="en-US"/>
        </a:p>
      </dgm:t>
    </dgm:pt>
    <dgm:pt modelId="{08D313F3-51EB-4298-A4D2-A15EA24A15D6}" type="parTrans" cxnId="{43FCF381-E381-4165-AA31-2DE704E7C3B2}">
      <dgm:prSet/>
      <dgm:spPr/>
      <dgm:t>
        <a:bodyPr/>
        <a:lstStyle/>
        <a:p>
          <a:endParaRPr lang="en-US"/>
        </a:p>
      </dgm:t>
    </dgm:pt>
    <dgm:pt modelId="{F41B901F-A044-4CA7-B023-2B11190DED0D}" type="sibTrans" cxnId="{43FCF381-E381-4165-AA31-2DE704E7C3B2}">
      <dgm:prSet/>
      <dgm:spPr/>
      <dgm:t>
        <a:bodyPr/>
        <a:lstStyle/>
        <a:p>
          <a:endParaRPr lang="en-US"/>
        </a:p>
      </dgm:t>
    </dgm:pt>
    <dgm:pt modelId="{5BC1AC55-1EB8-41BF-AD9F-004077B489B2}">
      <dgm:prSet/>
      <dgm:spPr/>
      <dgm:t>
        <a:bodyPr/>
        <a:lstStyle/>
        <a:p>
          <a:pPr>
            <a:lnSpc>
              <a:spcPct val="100000"/>
            </a:lnSpc>
          </a:pPr>
          <a:r>
            <a:rPr lang="en-GB" b="1"/>
            <a:t>Wellbeing and Safety – </a:t>
          </a:r>
          <a:r>
            <a:rPr lang="en-GB" b="1" i="1"/>
            <a:t>Minimise further harm, maximise resilience </a:t>
          </a:r>
          <a:br>
            <a:rPr lang="en-GB" b="1" i="1"/>
          </a:br>
          <a:r>
            <a:rPr lang="en-GB" b="1" i="1"/>
            <a:t>and growth </a:t>
          </a:r>
          <a:endParaRPr lang="en-US"/>
        </a:p>
      </dgm:t>
    </dgm:pt>
    <dgm:pt modelId="{C5DDBE5F-1A9E-4077-B807-7AEBE9325258}" type="parTrans" cxnId="{B8ACDE71-4AE3-41FE-9C2D-D37F268D045A}">
      <dgm:prSet/>
      <dgm:spPr/>
      <dgm:t>
        <a:bodyPr/>
        <a:lstStyle/>
        <a:p>
          <a:endParaRPr lang="en-US"/>
        </a:p>
      </dgm:t>
    </dgm:pt>
    <dgm:pt modelId="{466E1583-91A5-4D30-B98F-FCBD938C7F91}" type="sibTrans" cxnId="{B8ACDE71-4AE3-41FE-9C2D-D37F268D045A}">
      <dgm:prSet/>
      <dgm:spPr/>
      <dgm:t>
        <a:bodyPr/>
        <a:lstStyle/>
        <a:p>
          <a:endParaRPr lang="en-US"/>
        </a:p>
      </dgm:t>
    </dgm:pt>
    <dgm:pt modelId="{1A45E9BD-051F-4625-9375-D49874D378AF}">
      <dgm:prSet/>
      <dgm:spPr/>
      <dgm:t>
        <a:bodyPr/>
        <a:lstStyle/>
        <a:p>
          <a:pPr>
            <a:lnSpc>
              <a:spcPct val="100000"/>
            </a:lnSpc>
          </a:pPr>
          <a:r>
            <a:rPr lang="en-GB" b="1" dirty="0"/>
            <a:t>Recognition – </a:t>
          </a:r>
          <a:r>
            <a:rPr lang="en-GB" b="1" i="1" dirty="0"/>
            <a:t>Believed, rights in reality, individualised approach </a:t>
          </a:r>
          <a:endParaRPr lang="en-US" dirty="0"/>
        </a:p>
      </dgm:t>
    </dgm:pt>
    <dgm:pt modelId="{C2759F33-A414-45CE-A196-652503B64CB5}" type="parTrans" cxnId="{B977FDF6-9A9A-435B-9E48-AD272A1B3BD0}">
      <dgm:prSet/>
      <dgm:spPr/>
      <dgm:t>
        <a:bodyPr/>
        <a:lstStyle/>
        <a:p>
          <a:endParaRPr lang="en-US"/>
        </a:p>
      </dgm:t>
    </dgm:pt>
    <dgm:pt modelId="{F1FC7A52-BF8D-430D-B247-3AE3DB20F12B}" type="sibTrans" cxnId="{B977FDF6-9A9A-435B-9E48-AD272A1B3BD0}">
      <dgm:prSet/>
      <dgm:spPr/>
      <dgm:t>
        <a:bodyPr/>
        <a:lstStyle/>
        <a:p>
          <a:endParaRPr lang="en-US"/>
        </a:p>
      </dgm:t>
    </dgm:pt>
    <dgm:pt modelId="{7C111740-CA5A-4401-BF7C-E7026B80EF48}" type="pres">
      <dgm:prSet presAssocID="{0B956C7B-5301-40F6-8F98-6DFC56959A36}" presName="root" presStyleCnt="0">
        <dgm:presLayoutVars>
          <dgm:dir/>
          <dgm:resizeHandles val="exact"/>
        </dgm:presLayoutVars>
      </dgm:prSet>
      <dgm:spPr/>
      <dgm:t>
        <a:bodyPr/>
        <a:lstStyle/>
        <a:p>
          <a:endParaRPr lang="en-US"/>
        </a:p>
      </dgm:t>
    </dgm:pt>
    <dgm:pt modelId="{D0C40C38-E426-48D2-B3AF-4560E0C5B284}" type="pres">
      <dgm:prSet presAssocID="{2975F380-EF5C-499C-9B7A-0037DA101BCF}" presName="compNode" presStyleCnt="0"/>
      <dgm:spPr/>
    </dgm:pt>
    <dgm:pt modelId="{21DF4879-501C-4A1B-87FD-1D74A7211783}" type="pres">
      <dgm:prSet presAssocID="{2975F380-EF5C-499C-9B7A-0037DA101BCF}" presName="bgRect" presStyleLbl="bgShp" presStyleIdx="0" presStyleCnt="5"/>
      <dgm:spPr/>
    </dgm:pt>
    <dgm:pt modelId="{6D93FA7A-D522-4FDC-8248-AAE84D9FB49C}" type="pres">
      <dgm:prSet presAssocID="{2975F380-EF5C-499C-9B7A-0037DA101BCF}" presName="icon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dgm:spPr>
      <dgm:t>
        <a:bodyPr/>
        <a:lstStyle/>
        <a:p>
          <a:endParaRPr lang="en-US"/>
        </a:p>
      </dgm:t>
      <dgm:extLst>
        <a:ext uri="{E40237B7-FDA0-4F09-8148-C483321AD2D9}">
          <dgm14:cNvPr xmlns:dgm14="http://schemas.microsoft.com/office/drawing/2010/diagram" id="0" name="" descr="Share With Person"/>
        </a:ext>
      </dgm:extLst>
    </dgm:pt>
    <dgm:pt modelId="{E10FADA6-9BF0-4ADB-A37B-2285D062A3C3}" type="pres">
      <dgm:prSet presAssocID="{2975F380-EF5C-499C-9B7A-0037DA101BCF}" presName="spaceRect" presStyleCnt="0"/>
      <dgm:spPr/>
    </dgm:pt>
    <dgm:pt modelId="{9EB50EDD-FC53-492F-9589-BBC3848409F5}" type="pres">
      <dgm:prSet presAssocID="{2975F380-EF5C-499C-9B7A-0037DA101BCF}" presName="parTx" presStyleLbl="revTx" presStyleIdx="0" presStyleCnt="5">
        <dgm:presLayoutVars>
          <dgm:chMax val="0"/>
          <dgm:chPref val="0"/>
        </dgm:presLayoutVars>
      </dgm:prSet>
      <dgm:spPr/>
      <dgm:t>
        <a:bodyPr/>
        <a:lstStyle/>
        <a:p>
          <a:endParaRPr lang="en-US"/>
        </a:p>
      </dgm:t>
    </dgm:pt>
    <dgm:pt modelId="{0868E704-2AC4-4D84-85C2-19B93E26006F}" type="pres">
      <dgm:prSet presAssocID="{DA52FE75-83C5-43CC-AA82-1415354B696F}" presName="sibTrans" presStyleCnt="0"/>
      <dgm:spPr/>
    </dgm:pt>
    <dgm:pt modelId="{5FDC0D9A-D39F-4115-B413-429F9F713056}" type="pres">
      <dgm:prSet presAssocID="{B022FA49-7F57-4F5F-ABDD-14CB4BD3315D}" presName="compNode" presStyleCnt="0"/>
      <dgm:spPr/>
    </dgm:pt>
    <dgm:pt modelId="{D0CE13FE-ACD8-4534-9F22-66450996720D}" type="pres">
      <dgm:prSet presAssocID="{B022FA49-7F57-4F5F-ABDD-14CB4BD3315D}" presName="bgRect" presStyleLbl="bgShp" presStyleIdx="1" presStyleCnt="5"/>
      <dgm:spPr/>
    </dgm:pt>
    <dgm:pt modelId="{2AF7EE6D-3E66-4C22-B36D-A9E4A63CA975}" type="pres">
      <dgm:prSet presAssocID="{B022FA49-7F57-4F5F-ABDD-14CB4BD3315D}"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dgm:spPr>
      <dgm:t>
        <a:bodyPr/>
        <a:lstStyle/>
        <a:p>
          <a:endParaRPr lang="en-US"/>
        </a:p>
      </dgm:t>
      <dgm:extLst>
        <a:ext uri="{E40237B7-FDA0-4F09-8148-C483321AD2D9}">
          <dgm14:cNvPr xmlns:dgm14="http://schemas.microsoft.com/office/drawing/2010/diagram" id="0" name="" descr="Deaf"/>
        </a:ext>
      </dgm:extLst>
    </dgm:pt>
    <dgm:pt modelId="{495EED86-D25C-4FA0-A2BB-DBD287CD1A79}" type="pres">
      <dgm:prSet presAssocID="{B022FA49-7F57-4F5F-ABDD-14CB4BD3315D}" presName="spaceRect" presStyleCnt="0"/>
      <dgm:spPr/>
    </dgm:pt>
    <dgm:pt modelId="{A0CEB70A-749C-4024-8A3C-3AAF91C5C72A}" type="pres">
      <dgm:prSet presAssocID="{B022FA49-7F57-4F5F-ABDD-14CB4BD3315D}" presName="parTx" presStyleLbl="revTx" presStyleIdx="1" presStyleCnt="5">
        <dgm:presLayoutVars>
          <dgm:chMax val="0"/>
          <dgm:chPref val="0"/>
        </dgm:presLayoutVars>
      </dgm:prSet>
      <dgm:spPr/>
      <dgm:t>
        <a:bodyPr/>
        <a:lstStyle/>
        <a:p>
          <a:endParaRPr lang="en-US"/>
        </a:p>
      </dgm:t>
    </dgm:pt>
    <dgm:pt modelId="{824A21B6-8BA9-4A67-B880-C3592EC80BB5}" type="pres">
      <dgm:prSet presAssocID="{87F022E1-D5E0-4FF0-8713-ACDE2392303E}" presName="sibTrans" presStyleCnt="0"/>
      <dgm:spPr/>
    </dgm:pt>
    <dgm:pt modelId="{6CD940DC-6AC0-4B4D-BF7F-9CA777BAF3DD}" type="pres">
      <dgm:prSet presAssocID="{A4D5FEB8-C28D-4369-85D9-086F2CEC1E1A}" presName="compNode" presStyleCnt="0"/>
      <dgm:spPr/>
    </dgm:pt>
    <dgm:pt modelId="{E0B90A27-CF13-448E-806B-414C0947E933}" type="pres">
      <dgm:prSet presAssocID="{A4D5FEB8-C28D-4369-85D9-086F2CEC1E1A}" presName="bgRect" presStyleLbl="bgShp" presStyleIdx="2" presStyleCnt="5"/>
      <dgm:spPr/>
    </dgm:pt>
    <dgm:pt modelId="{30D59180-070F-42D2-BE04-F1FB251246B9}" type="pres">
      <dgm:prSet presAssocID="{A4D5FEB8-C28D-4369-85D9-086F2CEC1E1A}" presName="iconRect" presStyleLbl="node1" presStyleIdx="2" presStyleCnt="5"/>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dgm:spPr>
      <dgm:t>
        <a:bodyPr/>
        <a:lstStyle/>
        <a:p>
          <a:endParaRPr lang="en-US"/>
        </a:p>
      </dgm:t>
      <dgm:extLst>
        <a:ext uri="{E40237B7-FDA0-4F09-8148-C483321AD2D9}">
          <dgm14:cNvPr xmlns:dgm14="http://schemas.microsoft.com/office/drawing/2010/diagram" id="0" name="" descr="Marketing"/>
        </a:ext>
      </dgm:extLst>
    </dgm:pt>
    <dgm:pt modelId="{8F7AB5C7-152A-4A52-82A4-A236F7078055}" type="pres">
      <dgm:prSet presAssocID="{A4D5FEB8-C28D-4369-85D9-086F2CEC1E1A}" presName="spaceRect" presStyleCnt="0"/>
      <dgm:spPr/>
    </dgm:pt>
    <dgm:pt modelId="{9219EC7A-9D3C-4E62-8D5F-97A9B68E6E64}" type="pres">
      <dgm:prSet presAssocID="{A4D5FEB8-C28D-4369-85D9-086F2CEC1E1A}" presName="parTx" presStyleLbl="revTx" presStyleIdx="2" presStyleCnt="5">
        <dgm:presLayoutVars>
          <dgm:chMax val="0"/>
          <dgm:chPref val="0"/>
        </dgm:presLayoutVars>
      </dgm:prSet>
      <dgm:spPr/>
      <dgm:t>
        <a:bodyPr/>
        <a:lstStyle/>
        <a:p>
          <a:endParaRPr lang="en-US"/>
        </a:p>
      </dgm:t>
    </dgm:pt>
    <dgm:pt modelId="{A5426DE8-5DA0-4251-9473-E0146F9E1EC4}" type="pres">
      <dgm:prSet presAssocID="{F41B901F-A044-4CA7-B023-2B11190DED0D}" presName="sibTrans" presStyleCnt="0"/>
      <dgm:spPr/>
    </dgm:pt>
    <dgm:pt modelId="{A3C94EE2-719D-42D5-88A1-6039EE2374F9}" type="pres">
      <dgm:prSet presAssocID="{5BC1AC55-1EB8-41BF-AD9F-004077B489B2}" presName="compNode" presStyleCnt="0"/>
      <dgm:spPr/>
    </dgm:pt>
    <dgm:pt modelId="{60CA980F-E288-43BA-9FEA-53C7DDD7C835}" type="pres">
      <dgm:prSet presAssocID="{5BC1AC55-1EB8-41BF-AD9F-004077B489B2}" presName="bgRect" presStyleLbl="bgShp" presStyleIdx="3" presStyleCnt="5"/>
      <dgm:spPr/>
    </dgm:pt>
    <dgm:pt modelId="{37A09A94-4E97-480D-B607-D0998FD875F5}" type="pres">
      <dgm:prSet presAssocID="{5BC1AC55-1EB8-41BF-AD9F-004077B489B2}" presName="iconRect" presStyleLbl="node1" presStyleIdx="3" presStyleCnt="5"/>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dgm:spPr>
      <dgm:t>
        <a:bodyPr/>
        <a:lstStyle/>
        <a:p>
          <a:endParaRPr lang="en-US"/>
        </a:p>
      </dgm:t>
      <dgm:extLst>
        <a:ext uri="{E40237B7-FDA0-4F09-8148-C483321AD2D9}">
          <dgm14:cNvPr xmlns:dgm14="http://schemas.microsoft.com/office/drawing/2010/diagram" id="0" name="" descr="Plant"/>
        </a:ext>
      </dgm:extLst>
    </dgm:pt>
    <dgm:pt modelId="{62DF4D33-BDA2-487B-88DB-E3CEBC5E6668}" type="pres">
      <dgm:prSet presAssocID="{5BC1AC55-1EB8-41BF-AD9F-004077B489B2}" presName="spaceRect" presStyleCnt="0"/>
      <dgm:spPr/>
    </dgm:pt>
    <dgm:pt modelId="{61218DDF-728F-4394-8CE1-DF2A61FD1CD6}" type="pres">
      <dgm:prSet presAssocID="{5BC1AC55-1EB8-41BF-AD9F-004077B489B2}" presName="parTx" presStyleLbl="revTx" presStyleIdx="3" presStyleCnt="5">
        <dgm:presLayoutVars>
          <dgm:chMax val="0"/>
          <dgm:chPref val="0"/>
        </dgm:presLayoutVars>
      </dgm:prSet>
      <dgm:spPr/>
      <dgm:t>
        <a:bodyPr/>
        <a:lstStyle/>
        <a:p>
          <a:endParaRPr lang="en-US"/>
        </a:p>
      </dgm:t>
    </dgm:pt>
    <dgm:pt modelId="{7A0F017D-5583-4B81-808B-4AF4649F5B4D}" type="pres">
      <dgm:prSet presAssocID="{466E1583-91A5-4D30-B98F-FCBD938C7F91}" presName="sibTrans" presStyleCnt="0"/>
      <dgm:spPr/>
    </dgm:pt>
    <dgm:pt modelId="{557D61AD-D86F-409E-B755-DA28C10F9472}" type="pres">
      <dgm:prSet presAssocID="{1A45E9BD-051F-4625-9375-D49874D378AF}" presName="compNode" presStyleCnt="0"/>
      <dgm:spPr/>
    </dgm:pt>
    <dgm:pt modelId="{62E4CC8E-02E8-4C77-BC97-94871BECD062}" type="pres">
      <dgm:prSet presAssocID="{1A45E9BD-051F-4625-9375-D49874D378AF}" presName="bgRect" presStyleLbl="bgShp" presStyleIdx="4" presStyleCnt="5"/>
      <dgm:spPr/>
    </dgm:pt>
    <dgm:pt modelId="{76827A1F-70AF-4E2A-9FBC-B16F1B8504D2}" type="pres">
      <dgm:prSet presAssocID="{1A45E9BD-051F-4625-9375-D49874D378AF}" presName="iconRect" presStyleLbl="node1" presStyleIdx="4" presStyleCnt="5"/>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dgm:spPr>
      <dgm:t>
        <a:bodyPr/>
        <a:lstStyle/>
        <a:p>
          <a:endParaRPr lang="en-US"/>
        </a:p>
      </dgm:t>
      <dgm:extLst>
        <a:ext uri="{E40237B7-FDA0-4F09-8148-C483321AD2D9}">
          <dgm14:cNvPr xmlns:dgm14="http://schemas.microsoft.com/office/drawing/2010/diagram" id="0" name="" descr="Confused Person"/>
        </a:ext>
      </dgm:extLst>
    </dgm:pt>
    <dgm:pt modelId="{1DCA8D8F-A588-4D43-933D-E916B4E2D168}" type="pres">
      <dgm:prSet presAssocID="{1A45E9BD-051F-4625-9375-D49874D378AF}" presName="spaceRect" presStyleCnt="0"/>
      <dgm:spPr/>
    </dgm:pt>
    <dgm:pt modelId="{D9462A2F-3F99-48F0-A3F6-1A110DA75B29}" type="pres">
      <dgm:prSet presAssocID="{1A45E9BD-051F-4625-9375-D49874D378AF}" presName="parTx" presStyleLbl="revTx" presStyleIdx="4" presStyleCnt="5">
        <dgm:presLayoutVars>
          <dgm:chMax val="0"/>
          <dgm:chPref val="0"/>
        </dgm:presLayoutVars>
      </dgm:prSet>
      <dgm:spPr/>
      <dgm:t>
        <a:bodyPr/>
        <a:lstStyle/>
        <a:p>
          <a:endParaRPr lang="en-US"/>
        </a:p>
      </dgm:t>
    </dgm:pt>
  </dgm:ptLst>
  <dgm:cxnLst>
    <dgm:cxn modelId="{31D69100-DF95-4E2A-B65B-7F6A849295E4}" srcId="{0B956C7B-5301-40F6-8F98-6DFC56959A36}" destId="{B022FA49-7F57-4F5F-ABDD-14CB4BD3315D}" srcOrd="1" destOrd="0" parTransId="{56B962D8-0C36-48C2-878D-ACA935BAC241}" sibTransId="{87F022E1-D5E0-4FF0-8713-ACDE2392303E}"/>
    <dgm:cxn modelId="{B8ACDE71-4AE3-41FE-9C2D-D37F268D045A}" srcId="{0B956C7B-5301-40F6-8F98-6DFC56959A36}" destId="{5BC1AC55-1EB8-41BF-AD9F-004077B489B2}" srcOrd="3" destOrd="0" parTransId="{C5DDBE5F-1A9E-4077-B807-7AEBE9325258}" sibTransId="{466E1583-91A5-4D30-B98F-FCBD938C7F91}"/>
    <dgm:cxn modelId="{9A575297-B6BC-4C7C-8913-4DF3A28BC750}" type="presOf" srcId="{1A45E9BD-051F-4625-9375-D49874D378AF}" destId="{D9462A2F-3F99-48F0-A3F6-1A110DA75B29}" srcOrd="0" destOrd="0" presId="urn:microsoft.com/office/officeart/2018/2/layout/IconVerticalSolidList"/>
    <dgm:cxn modelId="{F11F8238-DD58-4E40-A946-0FB3906912FF}" type="presOf" srcId="{B022FA49-7F57-4F5F-ABDD-14CB4BD3315D}" destId="{A0CEB70A-749C-4024-8A3C-3AAF91C5C72A}" srcOrd="0" destOrd="0" presId="urn:microsoft.com/office/officeart/2018/2/layout/IconVerticalSolidList"/>
    <dgm:cxn modelId="{541C0548-3FD0-4AC3-9995-452D550BDBAC}" type="presOf" srcId="{0B956C7B-5301-40F6-8F98-6DFC56959A36}" destId="{7C111740-CA5A-4401-BF7C-E7026B80EF48}" srcOrd="0" destOrd="0" presId="urn:microsoft.com/office/officeart/2018/2/layout/IconVerticalSolidList"/>
    <dgm:cxn modelId="{3D23581B-621D-4984-A10B-4B61D489BD82}" srcId="{0B956C7B-5301-40F6-8F98-6DFC56959A36}" destId="{2975F380-EF5C-499C-9B7A-0037DA101BCF}" srcOrd="0" destOrd="0" parTransId="{10E64E70-590F-4FD7-896E-BEA00D36A104}" sibTransId="{DA52FE75-83C5-43CC-AA82-1415354B696F}"/>
    <dgm:cxn modelId="{B977FDF6-9A9A-435B-9E48-AD272A1B3BD0}" srcId="{0B956C7B-5301-40F6-8F98-6DFC56959A36}" destId="{1A45E9BD-051F-4625-9375-D49874D378AF}" srcOrd="4" destOrd="0" parTransId="{C2759F33-A414-45CE-A196-652503B64CB5}" sibTransId="{F1FC7A52-BF8D-430D-B247-3AE3DB20F12B}"/>
    <dgm:cxn modelId="{89782CAB-118A-471B-B51F-837EE602DE5A}" type="presOf" srcId="{A4D5FEB8-C28D-4369-85D9-086F2CEC1E1A}" destId="{9219EC7A-9D3C-4E62-8D5F-97A9B68E6E64}" srcOrd="0" destOrd="0" presId="urn:microsoft.com/office/officeart/2018/2/layout/IconVerticalSolidList"/>
    <dgm:cxn modelId="{43FCF381-E381-4165-AA31-2DE704E7C3B2}" srcId="{0B956C7B-5301-40F6-8F98-6DFC56959A36}" destId="{A4D5FEB8-C28D-4369-85D9-086F2CEC1E1A}" srcOrd="2" destOrd="0" parTransId="{08D313F3-51EB-4298-A4D2-A15EA24A15D6}" sibTransId="{F41B901F-A044-4CA7-B023-2B11190DED0D}"/>
    <dgm:cxn modelId="{6CC6E968-0E46-427E-8699-AAD388623495}" type="presOf" srcId="{5BC1AC55-1EB8-41BF-AD9F-004077B489B2}" destId="{61218DDF-728F-4394-8CE1-DF2A61FD1CD6}" srcOrd="0" destOrd="0" presId="urn:microsoft.com/office/officeart/2018/2/layout/IconVerticalSolidList"/>
    <dgm:cxn modelId="{0C761304-EED6-4C41-B379-F17363B48F81}" type="presOf" srcId="{2975F380-EF5C-499C-9B7A-0037DA101BCF}" destId="{9EB50EDD-FC53-492F-9589-BBC3848409F5}" srcOrd="0" destOrd="0" presId="urn:microsoft.com/office/officeart/2018/2/layout/IconVerticalSolidList"/>
    <dgm:cxn modelId="{FEAB1618-3664-45F0-9730-20FBCCC8065D}" type="presParOf" srcId="{7C111740-CA5A-4401-BF7C-E7026B80EF48}" destId="{D0C40C38-E426-48D2-B3AF-4560E0C5B284}" srcOrd="0" destOrd="0" presId="urn:microsoft.com/office/officeart/2018/2/layout/IconVerticalSolidList"/>
    <dgm:cxn modelId="{FF731ED5-5F84-46A5-B194-9ED7B9193CC7}" type="presParOf" srcId="{D0C40C38-E426-48D2-B3AF-4560E0C5B284}" destId="{21DF4879-501C-4A1B-87FD-1D74A7211783}" srcOrd="0" destOrd="0" presId="urn:microsoft.com/office/officeart/2018/2/layout/IconVerticalSolidList"/>
    <dgm:cxn modelId="{615228E0-1D16-4C24-8CE3-0C6969D8FD91}" type="presParOf" srcId="{D0C40C38-E426-48D2-B3AF-4560E0C5B284}" destId="{6D93FA7A-D522-4FDC-8248-AAE84D9FB49C}" srcOrd="1" destOrd="0" presId="urn:microsoft.com/office/officeart/2018/2/layout/IconVerticalSolidList"/>
    <dgm:cxn modelId="{1B1101CF-74CB-4290-84F9-FDF5299E2DD2}" type="presParOf" srcId="{D0C40C38-E426-48D2-B3AF-4560E0C5B284}" destId="{E10FADA6-9BF0-4ADB-A37B-2285D062A3C3}" srcOrd="2" destOrd="0" presId="urn:microsoft.com/office/officeart/2018/2/layout/IconVerticalSolidList"/>
    <dgm:cxn modelId="{FCF7C8EC-F59E-4B6D-8BCC-81B9291A2395}" type="presParOf" srcId="{D0C40C38-E426-48D2-B3AF-4560E0C5B284}" destId="{9EB50EDD-FC53-492F-9589-BBC3848409F5}" srcOrd="3" destOrd="0" presId="urn:microsoft.com/office/officeart/2018/2/layout/IconVerticalSolidList"/>
    <dgm:cxn modelId="{98CA49CD-4701-475E-8543-855498284AE4}" type="presParOf" srcId="{7C111740-CA5A-4401-BF7C-E7026B80EF48}" destId="{0868E704-2AC4-4D84-85C2-19B93E26006F}" srcOrd="1" destOrd="0" presId="urn:microsoft.com/office/officeart/2018/2/layout/IconVerticalSolidList"/>
    <dgm:cxn modelId="{74894750-3B7B-4127-905E-DADF881D82FD}" type="presParOf" srcId="{7C111740-CA5A-4401-BF7C-E7026B80EF48}" destId="{5FDC0D9A-D39F-4115-B413-429F9F713056}" srcOrd="2" destOrd="0" presId="urn:microsoft.com/office/officeart/2018/2/layout/IconVerticalSolidList"/>
    <dgm:cxn modelId="{F52748F9-80B1-42A8-80C9-6134F1DAD9BD}" type="presParOf" srcId="{5FDC0D9A-D39F-4115-B413-429F9F713056}" destId="{D0CE13FE-ACD8-4534-9F22-66450996720D}" srcOrd="0" destOrd="0" presId="urn:microsoft.com/office/officeart/2018/2/layout/IconVerticalSolidList"/>
    <dgm:cxn modelId="{FFB63366-ADD8-41EB-89EE-866F286EAA25}" type="presParOf" srcId="{5FDC0D9A-D39F-4115-B413-429F9F713056}" destId="{2AF7EE6D-3E66-4C22-B36D-A9E4A63CA975}" srcOrd="1" destOrd="0" presId="urn:microsoft.com/office/officeart/2018/2/layout/IconVerticalSolidList"/>
    <dgm:cxn modelId="{2E4E8F16-F06A-44DF-AB60-8309B0E6B2B1}" type="presParOf" srcId="{5FDC0D9A-D39F-4115-B413-429F9F713056}" destId="{495EED86-D25C-4FA0-A2BB-DBD287CD1A79}" srcOrd="2" destOrd="0" presId="urn:microsoft.com/office/officeart/2018/2/layout/IconVerticalSolidList"/>
    <dgm:cxn modelId="{DECDFAC3-58C3-4FC6-A487-F24D9E99D727}" type="presParOf" srcId="{5FDC0D9A-D39F-4115-B413-429F9F713056}" destId="{A0CEB70A-749C-4024-8A3C-3AAF91C5C72A}" srcOrd="3" destOrd="0" presId="urn:microsoft.com/office/officeart/2018/2/layout/IconVerticalSolidList"/>
    <dgm:cxn modelId="{A4D61154-ACA4-4CCB-804F-04B47A8EA3D0}" type="presParOf" srcId="{7C111740-CA5A-4401-BF7C-E7026B80EF48}" destId="{824A21B6-8BA9-4A67-B880-C3592EC80BB5}" srcOrd="3" destOrd="0" presId="urn:microsoft.com/office/officeart/2018/2/layout/IconVerticalSolidList"/>
    <dgm:cxn modelId="{D5616B0E-7B4E-4FDC-8F09-77A177222F0F}" type="presParOf" srcId="{7C111740-CA5A-4401-BF7C-E7026B80EF48}" destId="{6CD940DC-6AC0-4B4D-BF7F-9CA777BAF3DD}" srcOrd="4" destOrd="0" presId="urn:microsoft.com/office/officeart/2018/2/layout/IconVerticalSolidList"/>
    <dgm:cxn modelId="{9EEA166E-82D4-41F9-9AA8-36F07D975B62}" type="presParOf" srcId="{6CD940DC-6AC0-4B4D-BF7F-9CA777BAF3DD}" destId="{E0B90A27-CF13-448E-806B-414C0947E933}" srcOrd="0" destOrd="0" presId="urn:microsoft.com/office/officeart/2018/2/layout/IconVerticalSolidList"/>
    <dgm:cxn modelId="{43F9BB75-92DE-4E5F-9F59-DA55D2C839DB}" type="presParOf" srcId="{6CD940DC-6AC0-4B4D-BF7F-9CA777BAF3DD}" destId="{30D59180-070F-42D2-BE04-F1FB251246B9}" srcOrd="1" destOrd="0" presId="urn:microsoft.com/office/officeart/2018/2/layout/IconVerticalSolidList"/>
    <dgm:cxn modelId="{CCAF0CA7-4B19-4F52-9789-30878F86B229}" type="presParOf" srcId="{6CD940DC-6AC0-4B4D-BF7F-9CA777BAF3DD}" destId="{8F7AB5C7-152A-4A52-82A4-A236F7078055}" srcOrd="2" destOrd="0" presId="urn:microsoft.com/office/officeart/2018/2/layout/IconVerticalSolidList"/>
    <dgm:cxn modelId="{64035E24-05AB-426F-A78F-3CF1C5D20110}" type="presParOf" srcId="{6CD940DC-6AC0-4B4D-BF7F-9CA777BAF3DD}" destId="{9219EC7A-9D3C-4E62-8D5F-97A9B68E6E64}" srcOrd="3" destOrd="0" presId="urn:microsoft.com/office/officeart/2018/2/layout/IconVerticalSolidList"/>
    <dgm:cxn modelId="{85CC28B6-BDA9-4E42-9845-3762D7DC7F9F}" type="presParOf" srcId="{7C111740-CA5A-4401-BF7C-E7026B80EF48}" destId="{A5426DE8-5DA0-4251-9473-E0146F9E1EC4}" srcOrd="5" destOrd="0" presId="urn:microsoft.com/office/officeart/2018/2/layout/IconVerticalSolidList"/>
    <dgm:cxn modelId="{DD85E42A-41E3-4F00-9B2C-244DC350E3BE}" type="presParOf" srcId="{7C111740-CA5A-4401-BF7C-E7026B80EF48}" destId="{A3C94EE2-719D-42D5-88A1-6039EE2374F9}" srcOrd="6" destOrd="0" presId="urn:microsoft.com/office/officeart/2018/2/layout/IconVerticalSolidList"/>
    <dgm:cxn modelId="{15003F07-F832-49A1-B7A2-3D73A4515C66}" type="presParOf" srcId="{A3C94EE2-719D-42D5-88A1-6039EE2374F9}" destId="{60CA980F-E288-43BA-9FEA-53C7DDD7C835}" srcOrd="0" destOrd="0" presId="urn:microsoft.com/office/officeart/2018/2/layout/IconVerticalSolidList"/>
    <dgm:cxn modelId="{2BDF0E1E-A193-4E8C-8A99-E5CC044A3079}" type="presParOf" srcId="{A3C94EE2-719D-42D5-88A1-6039EE2374F9}" destId="{37A09A94-4E97-480D-B607-D0998FD875F5}" srcOrd="1" destOrd="0" presId="urn:microsoft.com/office/officeart/2018/2/layout/IconVerticalSolidList"/>
    <dgm:cxn modelId="{83A36B4C-4D07-4963-9A14-35CAF4E9107B}" type="presParOf" srcId="{A3C94EE2-719D-42D5-88A1-6039EE2374F9}" destId="{62DF4D33-BDA2-487B-88DB-E3CEBC5E6668}" srcOrd="2" destOrd="0" presId="urn:microsoft.com/office/officeart/2018/2/layout/IconVerticalSolidList"/>
    <dgm:cxn modelId="{2BC16A35-CBF1-4907-AE7C-A6A4CAD9D373}" type="presParOf" srcId="{A3C94EE2-719D-42D5-88A1-6039EE2374F9}" destId="{61218DDF-728F-4394-8CE1-DF2A61FD1CD6}" srcOrd="3" destOrd="0" presId="urn:microsoft.com/office/officeart/2018/2/layout/IconVerticalSolidList"/>
    <dgm:cxn modelId="{06506BE3-DCB8-4EB9-812D-55123BB652DB}" type="presParOf" srcId="{7C111740-CA5A-4401-BF7C-E7026B80EF48}" destId="{7A0F017D-5583-4B81-808B-4AF4649F5B4D}" srcOrd="7" destOrd="0" presId="urn:microsoft.com/office/officeart/2018/2/layout/IconVerticalSolidList"/>
    <dgm:cxn modelId="{976AB1E6-CECE-4C1B-AEB0-C7D7414EBD3D}" type="presParOf" srcId="{7C111740-CA5A-4401-BF7C-E7026B80EF48}" destId="{557D61AD-D86F-409E-B755-DA28C10F9472}" srcOrd="8" destOrd="0" presId="urn:microsoft.com/office/officeart/2018/2/layout/IconVerticalSolidList"/>
    <dgm:cxn modelId="{42A526D5-FE73-4468-8E9D-08A7AB650EAB}" type="presParOf" srcId="{557D61AD-D86F-409E-B755-DA28C10F9472}" destId="{62E4CC8E-02E8-4C77-BC97-94871BECD062}" srcOrd="0" destOrd="0" presId="urn:microsoft.com/office/officeart/2018/2/layout/IconVerticalSolidList"/>
    <dgm:cxn modelId="{F0A5DB6A-2CF0-472E-95C2-56AC7FC7B7BB}" type="presParOf" srcId="{557D61AD-D86F-409E-B755-DA28C10F9472}" destId="{76827A1F-70AF-4E2A-9FBC-B16F1B8504D2}" srcOrd="1" destOrd="0" presId="urn:microsoft.com/office/officeart/2018/2/layout/IconVerticalSolidList"/>
    <dgm:cxn modelId="{7B427A3F-33E2-406E-891C-4355461601C7}" type="presParOf" srcId="{557D61AD-D86F-409E-B755-DA28C10F9472}" destId="{1DCA8D8F-A588-4D43-933D-E916B4E2D168}" srcOrd="2" destOrd="0" presId="urn:microsoft.com/office/officeart/2018/2/layout/IconVerticalSolidList"/>
    <dgm:cxn modelId="{5054975F-7E5B-4CF5-A718-E699D82D56CF}" type="presParOf" srcId="{557D61AD-D86F-409E-B755-DA28C10F9472}" destId="{D9462A2F-3F99-48F0-A3F6-1A110DA75B29}" srcOrd="3" destOrd="0" presId="urn:microsoft.com/office/officeart/2018/2/layout/IconVerticalSoli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F4879-501C-4A1B-87FD-1D74A7211783}">
      <dsp:nvSpPr>
        <dsp:cNvPr id="0" name=""/>
        <dsp:cNvSpPr/>
      </dsp:nvSpPr>
      <dsp:spPr>
        <a:xfrm>
          <a:off x="0" y="4782"/>
          <a:ext cx="4724399" cy="10186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93FA7A-D522-4FDC-8248-AAE84D9FB49C}">
      <dsp:nvSpPr>
        <dsp:cNvPr id="0" name=""/>
        <dsp:cNvSpPr/>
      </dsp:nvSpPr>
      <dsp:spPr>
        <a:xfrm>
          <a:off x="308145" y="233981"/>
          <a:ext cx="560264" cy="56026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B50EDD-FC53-492F-9589-BBC3848409F5}">
      <dsp:nvSpPr>
        <dsp:cNvPr id="0" name=""/>
        <dsp:cNvSpPr/>
      </dsp:nvSpPr>
      <dsp:spPr>
        <a:xfrm>
          <a:off x="1176555" y="4782"/>
          <a:ext cx="3547844" cy="1018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808" tIns="107808" rIns="107808" bIns="107808" numCol="1" spcCol="1270" anchor="ctr" anchorCtr="0">
          <a:noAutofit/>
        </a:bodyPr>
        <a:lstStyle/>
        <a:p>
          <a:pPr lvl="0" algn="l" defTabSz="755650">
            <a:lnSpc>
              <a:spcPct val="100000"/>
            </a:lnSpc>
            <a:spcBef>
              <a:spcPct val="0"/>
            </a:spcBef>
            <a:spcAft>
              <a:spcPct val="35000"/>
            </a:spcAft>
          </a:pPr>
          <a:r>
            <a:rPr lang="en-US" sz="1700" b="1" kern="1200"/>
            <a:t>Interactions should be based on: </a:t>
          </a:r>
          <a:endParaRPr lang="en-US" sz="1700" kern="1200"/>
        </a:p>
      </dsp:txBody>
      <dsp:txXfrm>
        <a:off x="1176555" y="4782"/>
        <a:ext cx="3547844" cy="1018662"/>
      </dsp:txXfrm>
    </dsp:sp>
    <dsp:sp modelId="{D0CE13FE-ACD8-4534-9F22-66450996720D}">
      <dsp:nvSpPr>
        <dsp:cNvPr id="0" name=""/>
        <dsp:cNvSpPr/>
      </dsp:nvSpPr>
      <dsp:spPr>
        <a:xfrm>
          <a:off x="0" y="1278111"/>
          <a:ext cx="4724399" cy="10186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F7EE6D-3E66-4C22-B36D-A9E4A63CA975}">
      <dsp:nvSpPr>
        <dsp:cNvPr id="0" name=""/>
        <dsp:cNvSpPr/>
      </dsp:nvSpPr>
      <dsp:spPr>
        <a:xfrm>
          <a:off x="308145" y="1507310"/>
          <a:ext cx="560264" cy="56026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CEB70A-749C-4024-8A3C-3AAF91C5C72A}">
      <dsp:nvSpPr>
        <dsp:cNvPr id="0" name=""/>
        <dsp:cNvSpPr/>
      </dsp:nvSpPr>
      <dsp:spPr>
        <a:xfrm>
          <a:off x="1176555" y="1278111"/>
          <a:ext cx="3547844" cy="1018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808" tIns="107808" rIns="107808" bIns="107808" numCol="1" spcCol="1270" anchor="ctr" anchorCtr="0">
          <a:noAutofit/>
        </a:bodyPr>
        <a:lstStyle/>
        <a:p>
          <a:pPr lvl="0" algn="l" defTabSz="755650">
            <a:lnSpc>
              <a:spcPct val="100000"/>
            </a:lnSpc>
            <a:spcBef>
              <a:spcPct val="0"/>
            </a:spcBef>
            <a:spcAft>
              <a:spcPct val="35000"/>
            </a:spcAft>
          </a:pPr>
          <a:r>
            <a:rPr lang="en-GB" sz="1700" b="1" kern="1200" dirty="0"/>
            <a:t>Respect –</a:t>
          </a:r>
          <a:r>
            <a:rPr lang="en-GB" sz="1700" kern="1200" dirty="0"/>
            <a:t> </a:t>
          </a:r>
          <a:r>
            <a:rPr lang="en-GB" sz="1700" b="1" i="1" kern="1200" dirty="0"/>
            <a:t>Dignity, active listening, empathy, non-judgemental </a:t>
          </a:r>
          <a:endParaRPr lang="en-US" sz="1700" kern="1200" dirty="0"/>
        </a:p>
      </dsp:txBody>
      <dsp:txXfrm>
        <a:off x="1176555" y="1278111"/>
        <a:ext cx="3547844" cy="1018662"/>
      </dsp:txXfrm>
    </dsp:sp>
    <dsp:sp modelId="{E0B90A27-CF13-448E-806B-414C0947E933}">
      <dsp:nvSpPr>
        <dsp:cNvPr id="0" name=""/>
        <dsp:cNvSpPr/>
      </dsp:nvSpPr>
      <dsp:spPr>
        <a:xfrm>
          <a:off x="0" y="2551439"/>
          <a:ext cx="4724399" cy="10186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D59180-070F-42D2-BE04-F1FB251246B9}">
      <dsp:nvSpPr>
        <dsp:cNvPr id="0" name=""/>
        <dsp:cNvSpPr/>
      </dsp:nvSpPr>
      <dsp:spPr>
        <a:xfrm>
          <a:off x="308145" y="2780638"/>
          <a:ext cx="560264" cy="560264"/>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19EC7A-9D3C-4E62-8D5F-97A9B68E6E64}">
      <dsp:nvSpPr>
        <dsp:cNvPr id="0" name=""/>
        <dsp:cNvSpPr/>
      </dsp:nvSpPr>
      <dsp:spPr>
        <a:xfrm>
          <a:off x="1176555" y="2551439"/>
          <a:ext cx="3547844" cy="1018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808" tIns="107808" rIns="107808" bIns="107808" numCol="1" spcCol="1270" anchor="ctr" anchorCtr="0">
          <a:noAutofit/>
        </a:bodyPr>
        <a:lstStyle/>
        <a:p>
          <a:pPr lvl="0" algn="l" defTabSz="755650">
            <a:lnSpc>
              <a:spcPct val="100000"/>
            </a:lnSpc>
            <a:spcBef>
              <a:spcPct val="0"/>
            </a:spcBef>
            <a:spcAft>
              <a:spcPct val="35000"/>
            </a:spcAft>
          </a:pPr>
          <a:r>
            <a:rPr lang="en-GB" sz="1700" b="1" kern="1200"/>
            <a:t>Empowerment </a:t>
          </a:r>
          <a:r>
            <a:rPr lang="en-GB" sz="1700" b="1" i="1" kern="1200"/>
            <a:t>– Control, voice, choice </a:t>
          </a:r>
          <a:endParaRPr lang="en-US" sz="1700" kern="1200"/>
        </a:p>
      </dsp:txBody>
      <dsp:txXfrm>
        <a:off x="1176555" y="2551439"/>
        <a:ext cx="3547844" cy="1018662"/>
      </dsp:txXfrm>
    </dsp:sp>
    <dsp:sp modelId="{60CA980F-E288-43BA-9FEA-53C7DDD7C835}">
      <dsp:nvSpPr>
        <dsp:cNvPr id="0" name=""/>
        <dsp:cNvSpPr/>
      </dsp:nvSpPr>
      <dsp:spPr>
        <a:xfrm>
          <a:off x="0" y="3824768"/>
          <a:ext cx="4724399" cy="10186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A09A94-4E97-480D-B607-D0998FD875F5}">
      <dsp:nvSpPr>
        <dsp:cNvPr id="0" name=""/>
        <dsp:cNvSpPr/>
      </dsp:nvSpPr>
      <dsp:spPr>
        <a:xfrm>
          <a:off x="308145" y="4053967"/>
          <a:ext cx="560264" cy="560264"/>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218DDF-728F-4394-8CE1-DF2A61FD1CD6}">
      <dsp:nvSpPr>
        <dsp:cNvPr id="0" name=""/>
        <dsp:cNvSpPr/>
      </dsp:nvSpPr>
      <dsp:spPr>
        <a:xfrm>
          <a:off x="1176555" y="3824768"/>
          <a:ext cx="3547844" cy="1018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808" tIns="107808" rIns="107808" bIns="107808" numCol="1" spcCol="1270" anchor="ctr" anchorCtr="0">
          <a:noAutofit/>
        </a:bodyPr>
        <a:lstStyle/>
        <a:p>
          <a:pPr lvl="0" algn="l" defTabSz="755650">
            <a:lnSpc>
              <a:spcPct val="100000"/>
            </a:lnSpc>
            <a:spcBef>
              <a:spcPct val="0"/>
            </a:spcBef>
            <a:spcAft>
              <a:spcPct val="35000"/>
            </a:spcAft>
          </a:pPr>
          <a:r>
            <a:rPr lang="en-GB" sz="1700" b="1" kern="1200"/>
            <a:t>Wellbeing and Safety – </a:t>
          </a:r>
          <a:r>
            <a:rPr lang="en-GB" sz="1700" b="1" i="1" kern="1200"/>
            <a:t>Minimise further harm, maximise resilience </a:t>
          </a:r>
          <a:br>
            <a:rPr lang="en-GB" sz="1700" b="1" i="1" kern="1200"/>
          </a:br>
          <a:r>
            <a:rPr lang="en-GB" sz="1700" b="1" i="1" kern="1200"/>
            <a:t>and growth </a:t>
          </a:r>
          <a:endParaRPr lang="en-US" sz="1700" kern="1200"/>
        </a:p>
      </dsp:txBody>
      <dsp:txXfrm>
        <a:off x="1176555" y="3824768"/>
        <a:ext cx="3547844" cy="1018662"/>
      </dsp:txXfrm>
    </dsp:sp>
    <dsp:sp modelId="{62E4CC8E-02E8-4C77-BC97-94871BECD062}">
      <dsp:nvSpPr>
        <dsp:cNvPr id="0" name=""/>
        <dsp:cNvSpPr/>
      </dsp:nvSpPr>
      <dsp:spPr>
        <a:xfrm>
          <a:off x="0" y="5098096"/>
          <a:ext cx="4724399" cy="10186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827A1F-70AF-4E2A-9FBC-B16F1B8504D2}">
      <dsp:nvSpPr>
        <dsp:cNvPr id="0" name=""/>
        <dsp:cNvSpPr/>
      </dsp:nvSpPr>
      <dsp:spPr>
        <a:xfrm>
          <a:off x="308145" y="5327295"/>
          <a:ext cx="560264" cy="560264"/>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462A2F-3F99-48F0-A3F6-1A110DA75B29}">
      <dsp:nvSpPr>
        <dsp:cNvPr id="0" name=""/>
        <dsp:cNvSpPr/>
      </dsp:nvSpPr>
      <dsp:spPr>
        <a:xfrm>
          <a:off x="1176555" y="5098096"/>
          <a:ext cx="3547844" cy="1018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808" tIns="107808" rIns="107808" bIns="107808" numCol="1" spcCol="1270" anchor="ctr" anchorCtr="0">
          <a:noAutofit/>
        </a:bodyPr>
        <a:lstStyle/>
        <a:p>
          <a:pPr lvl="0" algn="l" defTabSz="755650">
            <a:lnSpc>
              <a:spcPct val="100000"/>
            </a:lnSpc>
            <a:spcBef>
              <a:spcPct val="0"/>
            </a:spcBef>
            <a:spcAft>
              <a:spcPct val="35000"/>
            </a:spcAft>
          </a:pPr>
          <a:r>
            <a:rPr lang="en-GB" sz="1700" b="1" kern="1200" dirty="0"/>
            <a:t>Recognition – </a:t>
          </a:r>
          <a:r>
            <a:rPr lang="en-GB" sz="1700" b="1" i="1" kern="1200" dirty="0"/>
            <a:t>Believed, rights in reality, individualised approach </a:t>
          </a:r>
          <a:endParaRPr lang="en-US" sz="1700" kern="1200" dirty="0"/>
        </a:p>
      </dsp:txBody>
      <dsp:txXfrm>
        <a:off x="1176555" y="5098096"/>
        <a:ext cx="3547844" cy="101866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F9476F-813D-46A9-8EAF-AA62D5BC76D1}" type="datetimeFigureOut">
              <a:rPr lang="en-GB" smtClean="0"/>
              <a:t>26/04/2026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D84BE0-3B47-4CDB-A7C3-9384E9F208BE}" type="slidenum">
              <a:rPr lang="en-GB" smtClean="0"/>
              <a:t>‹#›</a:t>
            </a:fld>
            <a:endParaRPr lang="en-GB"/>
          </a:p>
        </p:txBody>
      </p:sp>
    </p:spTree>
    <p:extLst>
      <p:ext uri="{BB962C8B-B14F-4D97-AF65-F5344CB8AC3E}">
        <p14:creationId xmlns:p14="http://schemas.microsoft.com/office/powerpoint/2010/main" val="3354258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481e848f0c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481e848f0c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6424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19" name="Google Shape;19;p4"/>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 sz="1800" smtClean="0">
                <a:solidFill>
                  <a:prstClr val="black">
                    <a:tint val="75000"/>
                  </a:prstClr>
                </a:solidFill>
              </a:rPr>
              <a:pPr defTabSz="1371600">
                <a:defRPr/>
              </a:pPr>
              <a:t>‹#›</a:t>
            </a:fld>
            <a:endParaRPr lang="en" sz="1800">
              <a:solidFill>
                <a:prstClr val="black">
                  <a:tint val="75000"/>
                </a:prstClr>
              </a:solidFill>
            </a:endParaRPr>
          </a:p>
        </p:txBody>
      </p:sp>
    </p:spTree>
    <p:extLst>
      <p:ext uri="{BB962C8B-B14F-4D97-AF65-F5344CB8AC3E}">
        <p14:creationId xmlns:p14="http://schemas.microsoft.com/office/powerpoint/2010/main" val="1799509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GB"/>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defTabSz="1371600"/>
            <a:fld id="{EB0C612F-BD74-4FBD-8647-BA7C8C5BEF3C}" type="datetimeFigureOut">
              <a:rPr lang="en-GB" smtClean="0">
                <a:solidFill>
                  <a:prstClr val="black">
                    <a:tint val="75000"/>
                  </a:prstClr>
                </a:solidFill>
              </a:rPr>
              <a:pPr defTabSz="1371600"/>
              <a:t>26/04/2026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94788969-224E-41C7-B8B2-4C613A096568}" type="slidenum">
              <a:rPr lang="en-GB" smtClean="0">
                <a:solidFill>
                  <a:prstClr val="black">
                    <a:tint val="75000"/>
                  </a:prstClr>
                </a:solidFill>
              </a:rPr>
              <a:pPr defTabSz="1371600"/>
              <a:t>‹#›</a:t>
            </a:fld>
            <a:endParaRPr lang="en-GB" dirty="0">
              <a:solidFill>
                <a:prstClr val="black">
                  <a:tint val="75000"/>
                </a:prstClr>
              </a:solidFill>
            </a:endParaRPr>
          </a:p>
        </p:txBody>
      </p:sp>
    </p:spTree>
    <p:extLst>
      <p:ext uri="{BB962C8B-B14F-4D97-AF65-F5344CB8AC3E}">
        <p14:creationId xmlns:p14="http://schemas.microsoft.com/office/powerpoint/2010/main" val="806639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1371600"/>
            <a:fld id="{EB0C612F-BD74-4FBD-8647-BA7C8C5BEF3C}" type="datetimeFigureOut">
              <a:rPr lang="en-GB" smtClean="0">
                <a:solidFill>
                  <a:prstClr val="black">
                    <a:tint val="75000"/>
                  </a:prstClr>
                </a:solidFill>
              </a:rPr>
              <a:pPr defTabSz="1371600"/>
              <a:t>26/04/2026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94788969-224E-41C7-B8B2-4C613A096568}" type="slidenum">
              <a:rPr lang="en-GB" smtClean="0">
                <a:solidFill>
                  <a:prstClr val="black">
                    <a:tint val="75000"/>
                  </a:prstClr>
                </a:solidFill>
              </a:rPr>
              <a:pPr defTabSz="1371600"/>
              <a:t>‹#›</a:t>
            </a:fld>
            <a:endParaRPr lang="en-GB" dirty="0">
              <a:solidFill>
                <a:prstClr val="black">
                  <a:tint val="75000"/>
                </a:prstClr>
              </a:solidFill>
            </a:endParaRPr>
          </a:p>
        </p:txBody>
      </p:sp>
    </p:spTree>
    <p:extLst>
      <p:ext uri="{BB962C8B-B14F-4D97-AF65-F5344CB8AC3E}">
        <p14:creationId xmlns:p14="http://schemas.microsoft.com/office/powerpoint/2010/main" val="4147684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GB"/>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fld id="{EB0C612F-BD74-4FBD-8647-BA7C8C5BEF3C}" type="datetimeFigureOut">
              <a:rPr lang="en-GB" smtClean="0">
                <a:solidFill>
                  <a:prstClr val="black">
                    <a:tint val="75000"/>
                  </a:prstClr>
                </a:solidFill>
              </a:rPr>
              <a:pPr defTabSz="1371600"/>
              <a:t>26/04/2026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94788969-224E-41C7-B8B2-4C613A096568}" type="slidenum">
              <a:rPr lang="en-GB" smtClean="0">
                <a:solidFill>
                  <a:prstClr val="black">
                    <a:tint val="75000"/>
                  </a:prstClr>
                </a:solidFill>
              </a:rPr>
              <a:pPr defTabSz="1371600"/>
              <a:t>‹#›</a:t>
            </a:fld>
            <a:endParaRPr lang="en-GB" dirty="0">
              <a:solidFill>
                <a:prstClr val="black">
                  <a:tint val="75000"/>
                </a:prstClr>
              </a:solidFill>
            </a:endParaRPr>
          </a:p>
        </p:txBody>
      </p:sp>
    </p:spTree>
    <p:extLst>
      <p:ext uri="{BB962C8B-B14F-4D97-AF65-F5344CB8AC3E}">
        <p14:creationId xmlns:p14="http://schemas.microsoft.com/office/powerpoint/2010/main" val="3633131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defTabSz="1371600"/>
            <a:fld id="{EB0C612F-BD74-4FBD-8647-BA7C8C5BEF3C}" type="datetimeFigureOut">
              <a:rPr lang="en-GB" smtClean="0">
                <a:solidFill>
                  <a:prstClr val="black">
                    <a:tint val="75000"/>
                  </a:prstClr>
                </a:solidFill>
              </a:rPr>
              <a:pPr defTabSz="1371600"/>
              <a:t>26/04/2026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94788969-224E-41C7-B8B2-4C613A096568}" type="slidenum">
              <a:rPr lang="en-GB" smtClean="0">
                <a:solidFill>
                  <a:prstClr val="black">
                    <a:tint val="75000"/>
                  </a:prstClr>
                </a:solidFill>
              </a:rPr>
              <a:pPr defTabSz="1371600"/>
              <a:t>‹#›</a:t>
            </a:fld>
            <a:endParaRPr lang="en-GB" dirty="0">
              <a:solidFill>
                <a:prstClr val="black">
                  <a:tint val="75000"/>
                </a:prstClr>
              </a:solidFill>
            </a:endParaRPr>
          </a:p>
        </p:txBody>
      </p:sp>
    </p:spTree>
    <p:extLst>
      <p:ext uri="{BB962C8B-B14F-4D97-AF65-F5344CB8AC3E}">
        <p14:creationId xmlns:p14="http://schemas.microsoft.com/office/powerpoint/2010/main" val="15342822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GB"/>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defTabSz="1371600"/>
            <a:fld id="{EB0C612F-BD74-4FBD-8647-BA7C8C5BEF3C}" type="datetimeFigureOut">
              <a:rPr lang="en-GB" smtClean="0">
                <a:solidFill>
                  <a:prstClr val="black">
                    <a:tint val="75000"/>
                  </a:prstClr>
                </a:solidFill>
              </a:rPr>
              <a:pPr defTabSz="1371600"/>
              <a:t>26/04/2026</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94788969-224E-41C7-B8B2-4C613A096568}" type="slidenum">
              <a:rPr lang="en-GB" smtClean="0">
                <a:solidFill>
                  <a:prstClr val="black">
                    <a:tint val="75000"/>
                  </a:prstClr>
                </a:solidFill>
              </a:rPr>
              <a:pPr defTabSz="1371600"/>
              <a:t>‹#›</a:t>
            </a:fld>
            <a:endParaRPr lang="en-GB" dirty="0">
              <a:solidFill>
                <a:prstClr val="black">
                  <a:tint val="75000"/>
                </a:prstClr>
              </a:solidFill>
            </a:endParaRPr>
          </a:p>
        </p:txBody>
      </p:sp>
    </p:spTree>
    <p:extLst>
      <p:ext uri="{BB962C8B-B14F-4D97-AF65-F5344CB8AC3E}">
        <p14:creationId xmlns:p14="http://schemas.microsoft.com/office/powerpoint/2010/main" val="11666106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defTabSz="1371600"/>
            <a:fld id="{EB0C612F-BD74-4FBD-8647-BA7C8C5BEF3C}" type="datetimeFigureOut">
              <a:rPr lang="en-GB" smtClean="0">
                <a:solidFill>
                  <a:prstClr val="black">
                    <a:tint val="75000"/>
                  </a:prstClr>
                </a:solidFill>
              </a:rPr>
              <a:pPr defTabSz="1371600"/>
              <a:t>26/04/2026</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94788969-224E-41C7-B8B2-4C613A096568}" type="slidenum">
              <a:rPr lang="en-GB" smtClean="0">
                <a:solidFill>
                  <a:prstClr val="black">
                    <a:tint val="75000"/>
                  </a:prstClr>
                </a:solidFill>
              </a:rPr>
              <a:pPr defTabSz="1371600"/>
              <a:t>‹#›</a:t>
            </a:fld>
            <a:endParaRPr lang="en-GB" dirty="0">
              <a:solidFill>
                <a:prstClr val="black">
                  <a:tint val="75000"/>
                </a:prstClr>
              </a:solidFill>
            </a:endParaRPr>
          </a:p>
        </p:txBody>
      </p:sp>
    </p:spTree>
    <p:extLst>
      <p:ext uri="{BB962C8B-B14F-4D97-AF65-F5344CB8AC3E}">
        <p14:creationId xmlns:p14="http://schemas.microsoft.com/office/powerpoint/2010/main" val="1840522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EB0C612F-BD74-4FBD-8647-BA7C8C5BEF3C}" type="datetimeFigureOut">
              <a:rPr lang="en-GB" smtClean="0">
                <a:solidFill>
                  <a:prstClr val="black">
                    <a:tint val="75000"/>
                  </a:prstClr>
                </a:solidFill>
              </a:rPr>
              <a:pPr defTabSz="1371600"/>
              <a:t>26/04/2026</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94788969-224E-41C7-B8B2-4C613A096568}" type="slidenum">
              <a:rPr lang="en-GB" smtClean="0">
                <a:solidFill>
                  <a:prstClr val="black">
                    <a:tint val="75000"/>
                  </a:prstClr>
                </a:solidFill>
              </a:rPr>
              <a:pPr defTabSz="1371600"/>
              <a:t>‹#›</a:t>
            </a:fld>
            <a:endParaRPr lang="en-GB" dirty="0">
              <a:solidFill>
                <a:prstClr val="black">
                  <a:tint val="75000"/>
                </a:prstClr>
              </a:solidFill>
            </a:endParaRPr>
          </a:p>
        </p:txBody>
      </p:sp>
    </p:spTree>
    <p:extLst>
      <p:ext uri="{BB962C8B-B14F-4D97-AF65-F5344CB8AC3E}">
        <p14:creationId xmlns:p14="http://schemas.microsoft.com/office/powerpoint/2010/main" val="2460407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GB"/>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EB0C612F-BD74-4FBD-8647-BA7C8C5BEF3C}" type="datetimeFigureOut">
              <a:rPr lang="en-GB" smtClean="0">
                <a:solidFill>
                  <a:prstClr val="black">
                    <a:tint val="75000"/>
                  </a:prstClr>
                </a:solidFill>
              </a:rPr>
              <a:pPr defTabSz="1371600"/>
              <a:t>26/04/2026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94788969-224E-41C7-B8B2-4C613A096568}" type="slidenum">
              <a:rPr lang="en-GB" smtClean="0">
                <a:solidFill>
                  <a:prstClr val="black">
                    <a:tint val="75000"/>
                  </a:prstClr>
                </a:solidFill>
              </a:rPr>
              <a:pPr defTabSz="1371600"/>
              <a:t>‹#›</a:t>
            </a:fld>
            <a:endParaRPr lang="en-GB" dirty="0">
              <a:solidFill>
                <a:prstClr val="black">
                  <a:tint val="75000"/>
                </a:prstClr>
              </a:solidFill>
            </a:endParaRPr>
          </a:p>
        </p:txBody>
      </p:sp>
    </p:spTree>
    <p:extLst>
      <p:ext uri="{BB962C8B-B14F-4D97-AF65-F5344CB8AC3E}">
        <p14:creationId xmlns:p14="http://schemas.microsoft.com/office/powerpoint/2010/main" val="3162078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GB"/>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EB0C612F-BD74-4FBD-8647-BA7C8C5BEF3C}" type="datetimeFigureOut">
              <a:rPr lang="en-GB" smtClean="0">
                <a:solidFill>
                  <a:prstClr val="black">
                    <a:tint val="75000"/>
                  </a:prstClr>
                </a:solidFill>
              </a:rPr>
              <a:pPr defTabSz="1371600"/>
              <a:t>26/04/2026</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94788969-224E-41C7-B8B2-4C613A096568}" type="slidenum">
              <a:rPr lang="en-GB" smtClean="0">
                <a:solidFill>
                  <a:prstClr val="black">
                    <a:tint val="75000"/>
                  </a:prstClr>
                </a:solidFill>
              </a:rPr>
              <a:pPr defTabSz="1371600"/>
              <a:t>‹#›</a:t>
            </a:fld>
            <a:endParaRPr lang="en-GB" dirty="0">
              <a:solidFill>
                <a:prstClr val="black">
                  <a:tint val="75000"/>
                </a:prstClr>
              </a:solidFill>
            </a:endParaRPr>
          </a:p>
        </p:txBody>
      </p:sp>
    </p:spTree>
    <p:extLst>
      <p:ext uri="{BB962C8B-B14F-4D97-AF65-F5344CB8AC3E}">
        <p14:creationId xmlns:p14="http://schemas.microsoft.com/office/powerpoint/2010/main" val="3028944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1371600"/>
            <a:fld id="{EB0C612F-BD74-4FBD-8647-BA7C8C5BEF3C}" type="datetimeFigureOut">
              <a:rPr lang="en-GB" smtClean="0">
                <a:solidFill>
                  <a:prstClr val="black">
                    <a:tint val="75000"/>
                  </a:prstClr>
                </a:solidFill>
              </a:rPr>
              <a:pPr defTabSz="1371600"/>
              <a:t>26/04/2026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94788969-224E-41C7-B8B2-4C613A096568}" type="slidenum">
              <a:rPr lang="en-GB" smtClean="0">
                <a:solidFill>
                  <a:prstClr val="black">
                    <a:tint val="75000"/>
                  </a:prstClr>
                </a:solidFill>
              </a:rPr>
              <a:pPr defTabSz="1371600"/>
              <a:t>‹#›</a:t>
            </a:fld>
            <a:endParaRPr lang="en-GB" dirty="0">
              <a:solidFill>
                <a:prstClr val="black">
                  <a:tint val="75000"/>
                </a:prstClr>
              </a:solidFill>
            </a:endParaRPr>
          </a:p>
        </p:txBody>
      </p:sp>
    </p:spTree>
    <p:extLst>
      <p:ext uri="{BB962C8B-B14F-4D97-AF65-F5344CB8AC3E}">
        <p14:creationId xmlns:p14="http://schemas.microsoft.com/office/powerpoint/2010/main" val="3746945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1371600"/>
            <a:fld id="{EB0C612F-BD74-4FBD-8647-BA7C8C5BEF3C}" type="datetimeFigureOut">
              <a:rPr lang="en-GB" smtClean="0">
                <a:solidFill>
                  <a:prstClr val="black">
                    <a:tint val="75000"/>
                  </a:prstClr>
                </a:solidFill>
              </a:rPr>
              <a:pPr defTabSz="1371600"/>
              <a:t>26/04/2026</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94788969-224E-41C7-B8B2-4C613A096568}" type="slidenum">
              <a:rPr lang="en-GB" smtClean="0">
                <a:solidFill>
                  <a:prstClr val="black">
                    <a:tint val="75000"/>
                  </a:prstClr>
                </a:solidFill>
              </a:rPr>
              <a:pPr defTabSz="1371600"/>
              <a:t>‹#›</a:t>
            </a:fld>
            <a:endParaRPr lang="en-GB" dirty="0">
              <a:solidFill>
                <a:prstClr val="black">
                  <a:tint val="75000"/>
                </a:prstClr>
              </a:solidFill>
            </a:endParaRPr>
          </a:p>
        </p:txBody>
      </p:sp>
    </p:spTree>
    <p:extLst>
      <p:ext uri="{BB962C8B-B14F-4D97-AF65-F5344CB8AC3E}">
        <p14:creationId xmlns:p14="http://schemas.microsoft.com/office/powerpoint/2010/main" val="4226923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EB0C612F-BD74-4FBD-8647-BA7C8C5BEF3C}" type="datetimeFigureOut">
              <a:rPr lang="en-GB" smtClean="0">
                <a:solidFill>
                  <a:prstClr val="black">
                    <a:tint val="75000"/>
                  </a:prstClr>
                </a:solidFill>
              </a:rPr>
              <a:pPr defTabSz="1371600"/>
              <a:t>26/04/2026</a:t>
            </a:fld>
            <a:endParaRPr lang="en-GB" dirty="0">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GB" dirty="0">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94788969-224E-41C7-B8B2-4C613A096568}" type="slidenum">
              <a:rPr lang="en-GB" smtClean="0">
                <a:solidFill>
                  <a:prstClr val="black">
                    <a:tint val="75000"/>
                  </a:prstClr>
                </a:solidFill>
              </a:rPr>
              <a:pPr defTabSz="1371600"/>
              <a:t>‹#›</a:t>
            </a:fld>
            <a:endParaRPr lang="en-GB" dirty="0">
              <a:solidFill>
                <a:prstClr val="black">
                  <a:tint val="75000"/>
                </a:prstClr>
              </a:solidFill>
            </a:endParaRPr>
          </a:p>
        </p:txBody>
      </p:sp>
    </p:spTree>
    <p:extLst>
      <p:ext uri="{BB962C8B-B14F-4D97-AF65-F5344CB8AC3E}">
        <p14:creationId xmlns:p14="http://schemas.microsoft.com/office/powerpoint/2010/main" val="38433076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3" Type="http://schemas.openxmlformats.org/officeDocument/2006/relationships/image" Target="../media/image22.png"/><Relationship Id="rId3" Type="http://schemas.openxmlformats.org/officeDocument/2006/relationships/image" Target="../media/image5.png"/><Relationship Id="rId12" Type="http://schemas.openxmlformats.org/officeDocument/2006/relationships/image" Target="../media/image5.svg"/><Relationship Id="rId2" Type="http://schemas.openxmlformats.org/officeDocument/2006/relationships/image" Target="../media/image2.png"/><Relationship Id="rId16"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10.png"/><Relationship Id="rId15" Type="http://schemas.openxmlformats.org/officeDocument/2006/relationships/image" Target="../media/image32.png"/><Relationship Id="rId4" Type="http://schemas.openxmlformats.org/officeDocument/2006/relationships/image" Target="../media/image3.png"/><Relationship Id="rId1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2.png"/><Relationship Id="rId12" Type="http://schemas.openxmlformats.org/officeDocument/2006/relationships/image" Target="../media/image5.svg"/><Relationship Id="rId2" Type="http://schemas.openxmlformats.org/officeDocument/2006/relationships/image" Target="../media/image8.png"/><Relationship Id="rId16" Type="http://schemas.openxmlformats.org/officeDocument/2006/relationships/image" Target="../media/image35.png"/><Relationship Id="rId1" Type="http://schemas.openxmlformats.org/officeDocument/2006/relationships/slideLayout" Target="../slideLayouts/slideLayout7.xml"/><Relationship Id="rId15" Type="http://schemas.openxmlformats.org/officeDocument/2006/relationships/image" Target="../media/image34.png"/><Relationship Id="rId10" Type="http://schemas.openxmlformats.org/officeDocument/2006/relationships/image" Target="../media/image10.png"/><Relationship Id="rId9" Type="http://schemas.openxmlformats.org/officeDocument/2006/relationships/image" Target="../media/image3.png"/><Relationship Id="rId1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9.svg"/><Relationship Id="rId12"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31.png"/><Relationship Id="rId10" Type="http://schemas.openxmlformats.org/officeDocument/2006/relationships/image" Target="../media/image22.png"/><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9.svg"/><Relationship Id="rId12" Type="http://schemas.openxmlformats.org/officeDocument/2006/relationships/image" Target="../media/image37.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31.png"/><Relationship Id="rId10" Type="http://schemas.openxmlformats.org/officeDocument/2006/relationships/image" Target="../media/image22.png"/><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9.svg"/><Relationship Id="rId12" Type="http://schemas.openxmlformats.org/officeDocument/2006/relationships/image" Target="../media/image38.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31.png"/><Relationship Id="rId10" Type="http://schemas.openxmlformats.org/officeDocument/2006/relationships/image" Target="../media/image22.png"/><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9.svg"/><Relationship Id="rId12"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31.png"/><Relationship Id="rId10" Type="http://schemas.openxmlformats.org/officeDocument/2006/relationships/image" Target="../media/image22.png"/><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9.svg"/><Relationship Id="rId12" Type="http://schemas.openxmlformats.org/officeDocument/2006/relationships/image" Target="../media/image40.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31.png"/><Relationship Id="rId10" Type="http://schemas.openxmlformats.org/officeDocument/2006/relationships/image" Target="../media/image22.png"/><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2.png"/><Relationship Id="rId12" Type="http://schemas.openxmlformats.org/officeDocument/2006/relationships/image" Target="../media/image5.svg"/><Relationship Id="rId2" Type="http://schemas.openxmlformats.org/officeDocument/2006/relationships/image" Target="../media/image8.png"/><Relationship Id="rId1" Type="http://schemas.openxmlformats.org/officeDocument/2006/relationships/slideLayout" Target="../slideLayouts/slideLayout7.xml"/><Relationship Id="rId10" Type="http://schemas.openxmlformats.org/officeDocument/2006/relationships/image" Target="../media/image10.png"/><Relationship Id="rId9" Type="http://schemas.openxmlformats.org/officeDocument/2006/relationships/image" Target="../media/image3.png"/><Relationship Id="rId1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2.png"/><Relationship Id="rId18" Type="http://schemas.openxmlformats.org/officeDocument/2006/relationships/image" Target="../media/image44.png"/><Relationship Id="rId21" Type="http://schemas.openxmlformats.org/officeDocument/2006/relationships/image" Target="../media/image47.png"/><Relationship Id="rId12" Type="http://schemas.openxmlformats.org/officeDocument/2006/relationships/image" Target="../media/image5.svg"/><Relationship Id="rId17" Type="http://schemas.openxmlformats.org/officeDocument/2006/relationships/image" Target="../media/image43.jpeg"/><Relationship Id="rId2" Type="http://schemas.openxmlformats.org/officeDocument/2006/relationships/image" Target="../media/image8.png"/><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7.xml"/><Relationship Id="rId15" Type="http://schemas.openxmlformats.org/officeDocument/2006/relationships/image" Target="../media/image41.png"/><Relationship Id="rId10" Type="http://schemas.openxmlformats.org/officeDocument/2006/relationships/image" Target="../media/image10.png"/><Relationship Id="rId19" Type="http://schemas.openxmlformats.org/officeDocument/2006/relationships/image" Target="../media/image45.png"/><Relationship Id="rId9" Type="http://schemas.openxmlformats.org/officeDocument/2006/relationships/image" Target="../media/image3.png"/><Relationship Id="rId14" Type="http://schemas.openxmlformats.org/officeDocument/2006/relationships/image" Target="../media/image31.png"/><Relationship Id="rId22"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2.png"/><Relationship Id="rId12" Type="http://schemas.openxmlformats.org/officeDocument/2006/relationships/image" Target="../media/image5.svg"/><Relationship Id="rId2" Type="http://schemas.openxmlformats.org/officeDocument/2006/relationships/image" Target="../media/image8.png"/><Relationship Id="rId1" Type="http://schemas.openxmlformats.org/officeDocument/2006/relationships/slideLayout" Target="../slideLayouts/slideLayout7.xml"/><Relationship Id="rId10" Type="http://schemas.openxmlformats.org/officeDocument/2006/relationships/image" Target="../media/image10.png"/><Relationship Id="rId9" Type="http://schemas.openxmlformats.org/officeDocument/2006/relationships/image" Target="../media/image3.png"/><Relationship Id="rId1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2.png"/><Relationship Id="rId12" Type="http://schemas.openxmlformats.org/officeDocument/2006/relationships/image" Target="../media/image5.svg"/><Relationship Id="rId2" Type="http://schemas.openxmlformats.org/officeDocument/2006/relationships/image" Target="../media/image8.png"/><Relationship Id="rId1" Type="http://schemas.openxmlformats.org/officeDocument/2006/relationships/slideLayout" Target="../slideLayouts/slideLayout7.xml"/><Relationship Id="rId15" Type="http://schemas.openxmlformats.org/officeDocument/2006/relationships/image" Target="../media/image49.png"/><Relationship Id="rId10" Type="http://schemas.openxmlformats.org/officeDocument/2006/relationships/image" Target="../media/image10.png"/><Relationship Id="rId9" Type="http://schemas.openxmlformats.org/officeDocument/2006/relationships/image" Target="../media/image3.png"/><Relationship Id="rId1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2.png"/><Relationship Id="rId12" Type="http://schemas.openxmlformats.org/officeDocument/2006/relationships/image" Target="../media/image5.svg"/><Relationship Id="rId2" Type="http://schemas.openxmlformats.org/officeDocument/2006/relationships/image" Target="../media/image8.png"/><Relationship Id="rId1" Type="http://schemas.openxmlformats.org/officeDocument/2006/relationships/slideLayout" Target="../slideLayouts/slideLayout7.xml"/><Relationship Id="rId15" Type="http://schemas.openxmlformats.org/officeDocument/2006/relationships/image" Target="../media/image50.png"/><Relationship Id="rId10" Type="http://schemas.openxmlformats.org/officeDocument/2006/relationships/image" Target="../media/image10.png"/><Relationship Id="rId9" Type="http://schemas.openxmlformats.org/officeDocument/2006/relationships/image" Target="../media/image3.png"/><Relationship Id="rId14"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2.png"/><Relationship Id="rId12" Type="http://schemas.openxmlformats.org/officeDocument/2006/relationships/image" Target="../media/image5.svg"/><Relationship Id="rId2" Type="http://schemas.openxmlformats.org/officeDocument/2006/relationships/image" Target="../media/image8.png"/><Relationship Id="rId1" Type="http://schemas.openxmlformats.org/officeDocument/2006/relationships/slideLayout" Target="../slideLayouts/slideLayout7.xml"/><Relationship Id="rId15" Type="http://schemas.openxmlformats.org/officeDocument/2006/relationships/image" Target="../media/image51.png"/><Relationship Id="rId10" Type="http://schemas.openxmlformats.org/officeDocument/2006/relationships/image" Target="../media/image10.png"/><Relationship Id="rId9" Type="http://schemas.openxmlformats.org/officeDocument/2006/relationships/image" Target="../media/image3.png"/><Relationship Id="rId14" Type="http://schemas.openxmlformats.org/officeDocument/2006/relationships/image" Target="../media/image31.png"/></Relationships>
</file>

<file path=ppt/slides/_rels/slide2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2.png"/><Relationship Id="rId12" Type="http://schemas.openxmlformats.org/officeDocument/2006/relationships/image" Target="../media/image5.svg"/><Relationship Id="rId2" Type="http://schemas.openxmlformats.org/officeDocument/2006/relationships/image" Target="../media/image8.png"/><Relationship Id="rId1" Type="http://schemas.openxmlformats.org/officeDocument/2006/relationships/slideLayout" Target="../slideLayouts/slideLayout7.xml"/><Relationship Id="rId15" Type="http://schemas.openxmlformats.org/officeDocument/2006/relationships/image" Target="../media/image52.png"/><Relationship Id="rId10" Type="http://schemas.openxmlformats.org/officeDocument/2006/relationships/image" Target="../media/image10.png"/><Relationship Id="rId9" Type="http://schemas.openxmlformats.org/officeDocument/2006/relationships/image" Target="../media/image3.png"/><Relationship Id="rId1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10.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1.png"/><Relationship Id="rId18" Type="http://schemas.openxmlformats.org/officeDocument/2006/relationships/image" Target="../media/image16.jpeg"/><Relationship Id="rId21" Type="http://schemas.openxmlformats.org/officeDocument/2006/relationships/image" Target="../media/image19.png"/><Relationship Id="rId12" Type="http://schemas.openxmlformats.org/officeDocument/2006/relationships/image" Target="../media/image5.svg"/><Relationship Id="rId17" Type="http://schemas.openxmlformats.org/officeDocument/2006/relationships/image" Target="../media/image15.png"/><Relationship Id="rId2" Type="http://schemas.openxmlformats.org/officeDocument/2006/relationships/image" Target="../media/image8.pn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7.xml"/><Relationship Id="rId15" Type="http://schemas.openxmlformats.org/officeDocument/2006/relationships/image" Target="../media/image13.png"/><Relationship Id="rId23" Type="http://schemas.openxmlformats.org/officeDocument/2006/relationships/image" Target="../media/image21.png"/><Relationship Id="rId10" Type="http://schemas.openxmlformats.org/officeDocument/2006/relationships/image" Target="../media/image10.png"/><Relationship Id="rId19" Type="http://schemas.openxmlformats.org/officeDocument/2006/relationships/image" Target="../media/image17.png"/><Relationship Id="rId9" Type="http://schemas.openxmlformats.org/officeDocument/2006/relationships/image" Target="../media/image3.png"/><Relationship Id="rId14" Type="http://schemas.openxmlformats.org/officeDocument/2006/relationships/image" Target="../media/image12.png"/><Relationship Id="rId22"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2.png"/><Relationship Id="rId12" Type="http://schemas.openxmlformats.org/officeDocument/2006/relationships/image" Target="../media/image5.svg"/><Relationship Id="rId2" Type="http://schemas.openxmlformats.org/officeDocument/2006/relationships/image" Target="../media/image8.png"/><Relationship Id="rId1" Type="http://schemas.openxmlformats.org/officeDocument/2006/relationships/slideLayout" Target="../slideLayouts/slideLayout7.xml"/><Relationship Id="rId10" Type="http://schemas.openxmlformats.org/officeDocument/2006/relationships/image" Target="../media/image10.png"/><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13" Type="http://schemas.openxmlformats.org/officeDocument/2006/relationships/image" Target="../media/image22.png"/><Relationship Id="rId3" Type="http://schemas.openxmlformats.org/officeDocument/2006/relationships/image" Target="../media/image10.png"/><Relationship Id="rId12"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00.svg"/><Relationship Id="rId13" Type="http://schemas.microsoft.com/office/2007/relationships/diagramDrawing" Target="../diagrams/drawing1.xml"/><Relationship Id="rId3" Type="http://schemas.openxmlformats.org/officeDocument/2006/relationships/image" Target="../media/image8.png"/><Relationship Id="rId12" Type="http://schemas.openxmlformats.org/officeDocument/2006/relationships/diagramColors" Target="../diagrams/colors1.xml"/><Relationship Id="rId2" Type="http://schemas.openxmlformats.org/officeDocument/2006/relationships/image" Target="../media/image23.png"/><Relationship Id="rId1" Type="http://schemas.openxmlformats.org/officeDocument/2006/relationships/slideLayout" Target="../slideLayouts/slideLayout14.xml"/><Relationship Id="rId11" Type="http://schemas.openxmlformats.org/officeDocument/2006/relationships/diagramQuickStyle" Target="../diagrams/quickStyle1.xml"/><Relationship Id="rId10" Type="http://schemas.openxmlformats.org/officeDocument/2006/relationships/diagramLayout" Target="../diagrams/layout1.xml"/><Relationship Id="rId9" Type="http://schemas.openxmlformats.org/officeDocument/2006/relationships/diagramData" Target="../diagrams/data1.xml"/><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900061" y="9416698"/>
            <a:ext cx="2551109" cy="535210"/>
          </a:xfrm>
          <a:prstGeom prst="rect">
            <a:avLst/>
          </a:prstGeom>
        </p:spPr>
      </p:pic>
      <p:pic>
        <p:nvPicPr>
          <p:cNvPr id="3" name="Picture 3"/>
          <p:cNvPicPr>
            <a:picLocks noChangeAspect="1"/>
          </p:cNvPicPr>
          <p:nvPr/>
        </p:nvPicPr>
        <p:blipFill>
          <a:blip r:embed="rId3"/>
          <a:srcRect/>
          <a:stretch>
            <a:fillRect/>
          </a:stretch>
        </p:blipFill>
        <p:spPr>
          <a:xfrm rot="-9961887">
            <a:off x="17215616" y="-3592161"/>
            <a:ext cx="2023854" cy="3889275"/>
          </a:xfrm>
          <a:prstGeom prst="rect">
            <a:avLst/>
          </a:prstGeom>
        </p:spPr>
      </p:pic>
      <p:pic>
        <p:nvPicPr>
          <p:cNvPr id="4" name="Picture 4"/>
          <p:cNvPicPr>
            <a:picLocks noChangeAspect="1"/>
          </p:cNvPicPr>
          <p:nvPr/>
        </p:nvPicPr>
        <p:blipFill>
          <a:blip r:embed="rId4"/>
          <a:srcRect/>
          <a:stretch>
            <a:fillRect/>
          </a:stretch>
        </p:blipFill>
        <p:spPr>
          <a:xfrm>
            <a:off x="7201097" y="672476"/>
            <a:ext cx="2876796" cy="1439724"/>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37918" y="483877"/>
            <a:ext cx="2515929" cy="1886947"/>
          </a:xfrm>
          <a:prstGeom prst="rect">
            <a:avLst/>
          </a:prstGeom>
        </p:spPr>
      </p:pic>
      <p:sp>
        <p:nvSpPr>
          <p:cNvPr id="6" name="TextBox 6"/>
          <p:cNvSpPr txBox="1"/>
          <p:nvPr/>
        </p:nvSpPr>
        <p:spPr>
          <a:xfrm>
            <a:off x="475048" y="2897751"/>
            <a:ext cx="9514767" cy="4308872"/>
          </a:xfrm>
          <a:prstGeom prst="rect">
            <a:avLst/>
          </a:prstGeom>
        </p:spPr>
        <p:txBody>
          <a:bodyPr lIns="0" tIns="0" rIns="0" bIns="0" rtlCol="0" anchor="t">
            <a:spAutoFit/>
          </a:bodyPr>
          <a:lstStyle/>
          <a:p>
            <a:pPr algn="ctr">
              <a:lnSpc>
                <a:spcPts val="11200"/>
              </a:lnSpc>
            </a:pPr>
            <a:r>
              <a:rPr lang="en-US" sz="8000" dirty="0" smtClean="0">
                <a:solidFill>
                  <a:srgbClr val="471980"/>
                </a:solidFill>
                <a:latin typeface="PF DinText Pro 1"/>
              </a:rPr>
              <a:t>Terrorism responses at </a:t>
            </a:r>
          </a:p>
          <a:p>
            <a:pPr algn="ctr">
              <a:lnSpc>
                <a:spcPts val="11200"/>
              </a:lnSpc>
            </a:pPr>
            <a:r>
              <a:rPr lang="en-US" sz="8000" dirty="0" smtClean="0">
                <a:solidFill>
                  <a:srgbClr val="471980"/>
                </a:solidFill>
                <a:latin typeface="PF DinText Pro 1"/>
              </a:rPr>
              <a:t>large events</a:t>
            </a:r>
            <a:endParaRPr lang="en-US" sz="8000" dirty="0">
              <a:solidFill>
                <a:srgbClr val="471980"/>
              </a:solidFill>
              <a:latin typeface="PF DinText Pro 1"/>
            </a:endParaRPr>
          </a:p>
        </p:txBody>
      </p:sp>
      <p:grpSp>
        <p:nvGrpSpPr>
          <p:cNvPr id="13" name="Group 12"/>
          <p:cNvGrpSpPr/>
          <p:nvPr/>
        </p:nvGrpSpPr>
        <p:grpSpPr>
          <a:xfrm>
            <a:off x="10632152" y="-583435"/>
            <a:ext cx="11511787" cy="12868489"/>
            <a:chOff x="10632152" y="-583435"/>
            <a:chExt cx="11511787" cy="12868489"/>
          </a:xfrm>
        </p:grpSpPr>
        <p:grpSp>
          <p:nvGrpSpPr>
            <p:cNvPr id="8" name="Group 8"/>
            <p:cNvGrpSpPr/>
            <p:nvPr/>
          </p:nvGrpSpPr>
          <p:grpSpPr>
            <a:xfrm rot="823912">
              <a:off x="10632152" y="-583435"/>
              <a:ext cx="9662610" cy="12494286"/>
              <a:chOff x="0" y="0"/>
              <a:chExt cx="4083094" cy="5279666"/>
            </a:xfrm>
          </p:grpSpPr>
          <p:sp>
            <p:nvSpPr>
              <p:cNvPr id="9" name="Freeform 9"/>
              <p:cNvSpPr/>
              <p:nvPr/>
            </p:nvSpPr>
            <p:spPr>
              <a:xfrm>
                <a:off x="0" y="0"/>
                <a:ext cx="4083095" cy="5279666"/>
              </a:xfrm>
              <a:custGeom>
                <a:avLst/>
                <a:gdLst/>
                <a:ahLst/>
                <a:cxnLst/>
                <a:rect l="l" t="t" r="r" b="b"/>
                <a:pathLst>
                  <a:path w="4083095" h="5279666">
                    <a:moveTo>
                      <a:pt x="0" y="0"/>
                    </a:moveTo>
                    <a:lnTo>
                      <a:pt x="4083095" y="0"/>
                    </a:lnTo>
                    <a:lnTo>
                      <a:pt x="4083095" y="5279666"/>
                    </a:lnTo>
                    <a:lnTo>
                      <a:pt x="0" y="5279666"/>
                    </a:lnTo>
                    <a:close/>
                  </a:path>
                </a:pathLst>
              </a:custGeom>
              <a:solidFill>
                <a:srgbClr val="471980"/>
              </a:solidFill>
            </p:spPr>
          </p:sp>
          <p:sp>
            <p:nvSpPr>
              <p:cNvPr id="10" name="TextBox 10"/>
              <p:cNvSpPr txBox="1"/>
              <p:nvPr/>
            </p:nvSpPr>
            <p:spPr>
              <a:xfrm>
                <a:off x="0" y="-57150"/>
                <a:ext cx="812800" cy="869950"/>
              </a:xfrm>
              <a:prstGeom prst="rect">
                <a:avLst/>
              </a:prstGeom>
            </p:spPr>
            <p:txBody>
              <a:bodyPr lIns="43083" tIns="43083" rIns="43083" bIns="43083" rtlCol="0" anchor="ctr"/>
              <a:lstStyle/>
              <a:p>
                <a:pPr algn="ctr">
                  <a:lnSpc>
                    <a:spcPts val="1662"/>
                  </a:lnSpc>
                </a:pPr>
                <a:endParaRPr/>
              </a:p>
            </p:txBody>
          </p:sp>
        </p:grpSp>
        <p:pic>
          <p:nvPicPr>
            <p:cNvPr id="11" name="Picture 11"/>
            <p:cNvPicPr>
              <a:picLocks noChangeAspect="1"/>
            </p:cNvPicPr>
            <p:nvPr/>
          </p:nvPicPr>
          <p:blipFill>
            <a:blip r:embed="rId7"/>
            <a:srcRect l="17282" r="17282"/>
            <a:stretch>
              <a:fillRect/>
            </a:stretch>
          </p:blipFill>
          <p:spPr>
            <a:xfrm rot="841436">
              <a:off x="11152820" y="-291776"/>
              <a:ext cx="10991119" cy="12576830"/>
            </a:xfrm>
            <a:prstGeom prst="rect">
              <a:avLst/>
            </a:prstGeom>
          </p:spPr>
        </p:pic>
      </p:grpSp>
      <p:pic>
        <p:nvPicPr>
          <p:cNvPr id="17" name="Picture 16"/>
          <p:cNvPicPr/>
          <p:nvPr/>
        </p:nvPicPr>
        <p:blipFill>
          <a:blip r:embed="rId8" cstate="print">
            <a:extLst>
              <a:ext uri="{28A0092B-C50C-407E-A947-70E740481C1C}">
                <a14:useLocalDpi xmlns:a14="http://schemas.microsoft.com/office/drawing/2010/main" val="0"/>
              </a:ext>
            </a:extLst>
          </a:blip>
          <a:stretch>
            <a:fillRect/>
          </a:stretch>
        </p:blipFill>
        <p:spPr>
          <a:xfrm>
            <a:off x="381001" y="9486899"/>
            <a:ext cx="1743932" cy="434165"/>
          </a:xfrm>
          <a:prstGeom prst="rect">
            <a:avLst/>
          </a:prstGeom>
        </p:spPr>
      </p:pic>
      <p:sp>
        <p:nvSpPr>
          <p:cNvPr id="7" name="TextBox 7"/>
          <p:cNvSpPr txBox="1"/>
          <p:nvPr/>
        </p:nvSpPr>
        <p:spPr>
          <a:xfrm>
            <a:off x="12076024" y="3303594"/>
            <a:ext cx="7543800" cy="2693045"/>
          </a:xfrm>
          <a:prstGeom prst="rect">
            <a:avLst/>
          </a:prstGeom>
        </p:spPr>
        <p:txBody>
          <a:bodyPr wrap="square" lIns="0" tIns="0" rIns="0" bIns="0" rtlCol="0" anchor="t">
            <a:spAutoFit/>
          </a:bodyPr>
          <a:lstStyle/>
          <a:p>
            <a:pPr>
              <a:lnSpc>
                <a:spcPts val="7000"/>
              </a:lnSpc>
            </a:pPr>
            <a:r>
              <a:rPr lang="en-US" sz="8000" dirty="0" smtClean="0">
                <a:solidFill>
                  <a:schemeClr val="bg1"/>
                </a:solidFill>
                <a:latin typeface="PF DinText Pro 1"/>
              </a:rPr>
              <a:t>A Victim Centered Approach</a:t>
            </a:r>
            <a:endParaRPr lang="en-US" sz="8000" dirty="0">
              <a:solidFill>
                <a:schemeClr val="bg1"/>
              </a:solidFill>
              <a:latin typeface="PF DinText Pro 1"/>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23912">
            <a:off x="10618021" y="-466082"/>
            <a:ext cx="9662610" cy="12375232"/>
            <a:chOff x="0" y="0"/>
            <a:chExt cx="4083094" cy="5229357"/>
          </a:xfrm>
        </p:grpSpPr>
        <p:sp>
          <p:nvSpPr>
            <p:cNvPr id="3" name="Freeform 3"/>
            <p:cNvSpPr/>
            <p:nvPr/>
          </p:nvSpPr>
          <p:spPr>
            <a:xfrm>
              <a:off x="0" y="0"/>
              <a:ext cx="4083095" cy="5229358"/>
            </a:xfrm>
            <a:custGeom>
              <a:avLst/>
              <a:gdLst/>
              <a:ahLst/>
              <a:cxnLst/>
              <a:rect l="l" t="t" r="r" b="b"/>
              <a:pathLst>
                <a:path w="4083095" h="5229358">
                  <a:moveTo>
                    <a:pt x="0" y="0"/>
                  </a:moveTo>
                  <a:lnTo>
                    <a:pt x="4083095" y="0"/>
                  </a:lnTo>
                  <a:lnTo>
                    <a:pt x="4083095" y="5229358"/>
                  </a:lnTo>
                  <a:lnTo>
                    <a:pt x="0" y="5229358"/>
                  </a:lnTo>
                  <a:close/>
                </a:path>
              </a:pathLst>
            </a:custGeom>
            <a:solidFill>
              <a:srgbClr val="471980"/>
            </a:solidFill>
          </p:spPr>
        </p:sp>
        <p:sp>
          <p:nvSpPr>
            <p:cNvPr id="4" name="TextBox 4"/>
            <p:cNvSpPr txBox="1"/>
            <p:nvPr/>
          </p:nvSpPr>
          <p:spPr>
            <a:xfrm>
              <a:off x="0" y="-57150"/>
              <a:ext cx="812800" cy="869950"/>
            </a:xfrm>
            <a:prstGeom prst="rect">
              <a:avLst/>
            </a:prstGeom>
          </p:spPr>
          <p:txBody>
            <a:bodyPr lIns="43083" tIns="43083" rIns="43083" bIns="43083" rtlCol="0" anchor="ctr"/>
            <a:lstStyle/>
            <a:p>
              <a:pPr marL="0" marR="0" lvl="0" indent="0" algn="ctr" defTabSz="914400" rtl="0" eaLnBrk="1" fontAlgn="auto" latinLnBrk="0" hangingPunct="1">
                <a:lnSpc>
                  <a:spcPts val="166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rot="-9954348">
            <a:off x="13054257" y="-652424"/>
            <a:ext cx="6342457" cy="13055090"/>
            <a:chOff x="0" y="0"/>
            <a:chExt cx="2680109" cy="5516643"/>
          </a:xfrm>
        </p:grpSpPr>
        <p:sp>
          <p:nvSpPr>
            <p:cNvPr id="6" name="Freeform 6"/>
            <p:cNvSpPr/>
            <p:nvPr/>
          </p:nvSpPr>
          <p:spPr>
            <a:xfrm>
              <a:off x="0" y="0"/>
              <a:ext cx="2680109" cy="5516643"/>
            </a:xfrm>
            <a:custGeom>
              <a:avLst/>
              <a:gdLst/>
              <a:ahLst/>
              <a:cxnLst/>
              <a:rect l="l" t="t" r="r" b="b"/>
              <a:pathLst>
                <a:path w="2680109" h="5516643">
                  <a:moveTo>
                    <a:pt x="0" y="0"/>
                  </a:moveTo>
                  <a:lnTo>
                    <a:pt x="2680109" y="0"/>
                  </a:lnTo>
                  <a:lnTo>
                    <a:pt x="2680109" y="5516643"/>
                  </a:lnTo>
                  <a:lnTo>
                    <a:pt x="0" y="5516643"/>
                  </a:lnTo>
                  <a:close/>
                </a:path>
              </a:pathLst>
            </a:custGeom>
            <a:solidFill>
              <a:srgbClr val="471980">
                <a:alpha val="24706"/>
              </a:srgbClr>
            </a:solidFill>
          </p:spPr>
        </p:sp>
        <p:sp>
          <p:nvSpPr>
            <p:cNvPr id="7" name="TextBox 7"/>
            <p:cNvSpPr txBox="1"/>
            <p:nvPr/>
          </p:nvSpPr>
          <p:spPr>
            <a:xfrm>
              <a:off x="0" y="-57150"/>
              <a:ext cx="812800" cy="869950"/>
            </a:xfrm>
            <a:prstGeom prst="rect">
              <a:avLst/>
            </a:prstGeom>
          </p:spPr>
          <p:txBody>
            <a:bodyPr lIns="43083" tIns="43083" rIns="43083" bIns="43083" rtlCol="0" anchor="ctr"/>
            <a:lstStyle/>
            <a:p>
              <a:pPr marL="0" marR="0" lvl="0" indent="0" algn="ctr" defTabSz="914400" rtl="0" eaLnBrk="1" fontAlgn="auto" latinLnBrk="0" hangingPunct="1">
                <a:lnSpc>
                  <a:spcPts val="166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8"/>
          <p:cNvPicPr>
            <a:picLocks noChangeAspect="1"/>
          </p:cNvPicPr>
          <p:nvPr/>
        </p:nvPicPr>
        <p:blipFill>
          <a:blip r:embed="rId2"/>
          <a:srcRect/>
          <a:stretch>
            <a:fillRect/>
          </a:stretch>
        </p:blipFill>
        <p:spPr>
          <a:xfrm rot="-9961887">
            <a:off x="17215616" y="-3592161"/>
            <a:ext cx="2023854" cy="3889275"/>
          </a:xfrm>
          <a:prstGeom prst="rect">
            <a:avLst/>
          </a:prstGeom>
        </p:spPr>
      </p:pic>
      <p:pic>
        <p:nvPicPr>
          <p:cNvPr id="9" name="Picture 9"/>
          <p:cNvPicPr>
            <a:picLocks noChangeAspect="1"/>
          </p:cNvPicPr>
          <p:nvPr/>
        </p:nvPicPr>
        <p:blipFill>
          <a:blip r:embed="rId3"/>
          <a:srcRect l="17282" r="17282"/>
          <a:stretch>
            <a:fillRect/>
          </a:stretch>
        </p:blipFill>
        <p:spPr>
          <a:xfrm rot="841436">
            <a:off x="11152820" y="-291776"/>
            <a:ext cx="10991119" cy="12576830"/>
          </a:xfrm>
          <a:prstGeom prst="rect">
            <a:avLst/>
          </a:prstGeom>
        </p:spPr>
      </p:pic>
      <p:sp>
        <p:nvSpPr>
          <p:cNvPr id="11" name="AutoShape 11"/>
          <p:cNvSpPr/>
          <p:nvPr/>
        </p:nvSpPr>
        <p:spPr>
          <a:xfrm>
            <a:off x="9459388" y="9730853"/>
            <a:ext cx="9033816" cy="0"/>
          </a:xfrm>
          <a:prstGeom prst="line">
            <a:avLst/>
          </a:prstGeom>
          <a:ln w="19050" cap="flat">
            <a:solidFill>
              <a:srgbClr val="FFFFFF"/>
            </a:solidFill>
            <a:prstDash val="solid"/>
            <a:headEnd type="none" w="sm" len="sm"/>
            <a:tailEnd type="none" w="sm" len="sm"/>
          </a:ln>
        </p:spPr>
      </p:sp>
      <p:sp>
        <p:nvSpPr>
          <p:cNvPr id="12" name="AutoShape 12"/>
          <p:cNvSpPr/>
          <p:nvPr/>
        </p:nvSpPr>
        <p:spPr>
          <a:xfrm>
            <a:off x="8954875" y="9730853"/>
            <a:ext cx="542613" cy="0"/>
          </a:xfrm>
          <a:prstGeom prst="line">
            <a:avLst/>
          </a:prstGeom>
          <a:ln w="19050" cap="flat">
            <a:solidFill>
              <a:srgbClr val="471980"/>
            </a:solidFill>
            <a:prstDash val="solid"/>
            <a:headEnd type="none" w="sm" len="sm"/>
            <a:tailEnd type="none" w="sm" len="sm"/>
          </a:ln>
        </p:spPr>
      </p:sp>
      <p:sp>
        <p:nvSpPr>
          <p:cNvPr id="21" name="TextBox 21"/>
          <p:cNvSpPr txBox="1"/>
          <p:nvPr/>
        </p:nvSpPr>
        <p:spPr>
          <a:xfrm>
            <a:off x="11202189" y="3873650"/>
            <a:ext cx="7810499" cy="1306833"/>
          </a:xfrm>
          <a:prstGeom prst="rect">
            <a:avLst/>
          </a:prstGeom>
        </p:spPr>
        <p:txBody>
          <a:bodyPr wrap="square" lIns="0" tIns="0" rIns="0" bIns="0" rtlCol="0" anchor="t">
            <a:spAutoFit/>
          </a:bodyPr>
          <a:lstStyle/>
          <a:p>
            <a:pPr marL="0" marR="0" lvl="0" indent="0" algn="l" defTabSz="914400" rtl="0" eaLnBrk="1" fontAlgn="auto" latinLnBrk="0" hangingPunct="1">
              <a:lnSpc>
                <a:spcPts val="11200"/>
              </a:lnSpc>
              <a:spcBef>
                <a:spcPts val="0"/>
              </a:spcBef>
              <a:spcAft>
                <a:spcPts val="0"/>
              </a:spcAft>
              <a:buClrTx/>
              <a:buSzTx/>
              <a:buFontTx/>
              <a:buNone/>
              <a:tabLst/>
              <a:defRPr/>
            </a:pPr>
            <a:r>
              <a:rPr kumimoji="0" lang="en-US" sz="8000" b="0" i="0" u="none" strike="noStrike" kern="1200" cap="none" spc="0" normalizeH="0" baseline="0" noProof="0" dirty="0" smtClean="0">
                <a:ln>
                  <a:noFill/>
                </a:ln>
                <a:solidFill>
                  <a:prstClr val="white"/>
                </a:solidFill>
                <a:effectLst/>
                <a:uLnTx/>
                <a:uFillTx/>
                <a:latin typeface="PF DinText Pro 1"/>
                <a:ea typeface="+mn-ea"/>
                <a:cs typeface="+mn-cs"/>
              </a:rPr>
              <a:t>Key Findings</a:t>
            </a:r>
            <a:endParaRPr kumimoji="0" lang="en-US" sz="8000" b="0" i="0" u="none" strike="noStrike" kern="1200" cap="none" spc="0" normalizeH="0" baseline="0" noProof="0" dirty="0">
              <a:ln>
                <a:noFill/>
              </a:ln>
              <a:solidFill>
                <a:prstClr val="white"/>
              </a:solidFill>
              <a:effectLst/>
              <a:uLnTx/>
              <a:uFillTx/>
              <a:latin typeface="PF DinText Pro 1"/>
              <a:ea typeface="+mn-ea"/>
              <a:cs typeface="+mn-cs"/>
            </a:endParaRPr>
          </a:p>
        </p:txBody>
      </p:sp>
      <p:pic>
        <p:nvPicPr>
          <p:cNvPr id="23" name="Picture 14"/>
          <p:cNvPicPr>
            <a:picLocks noChangeAspect="1"/>
          </p:cNvPicPr>
          <p:nvPr/>
        </p:nvPicPr>
        <p:blipFill>
          <a:blip r:embed="rId4"/>
          <a:srcRect/>
          <a:stretch>
            <a:fillRect/>
          </a:stretch>
        </p:blipFill>
        <p:spPr>
          <a:xfrm>
            <a:off x="1676145" y="9498650"/>
            <a:ext cx="1138162" cy="569606"/>
          </a:xfrm>
          <a:prstGeom prst="rect">
            <a:avLst/>
          </a:prstGeom>
        </p:spPr>
      </p:pic>
      <p:pic>
        <p:nvPicPr>
          <p:cNvPr id="24" name="Picture 2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304710" y="9468104"/>
            <a:ext cx="932723" cy="699542"/>
          </a:xfrm>
          <a:prstGeom prst="rect">
            <a:avLst/>
          </a:prstGeom>
        </p:spPr>
      </p:pic>
      <p:pic>
        <p:nvPicPr>
          <p:cNvPr id="25" name="Picture 24"/>
          <p:cNvPicPr/>
          <p:nvPr/>
        </p:nvPicPr>
        <p:blipFill>
          <a:blip r:embed="rId13" cstate="print">
            <a:extLst>
              <a:ext uri="{28A0092B-C50C-407E-A947-70E740481C1C}">
                <a14:useLocalDpi xmlns:a14="http://schemas.microsoft.com/office/drawing/2010/main" val="0"/>
              </a:ext>
            </a:extLst>
          </a:blip>
          <a:stretch>
            <a:fillRect/>
          </a:stretch>
        </p:blipFill>
        <p:spPr>
          <a:xfrm>
            <a:off x="3191569" y="9649411"/>
            <a:ext cx="1432650" cy="356669"/>
          </a:xfrm>
          <a:prstGeom prst="rect">
            <a:avLst/>
          </a:prstGeom>
        </p:spPr>
      </p:pic>
      <p:pic>
        <p:nvPicPr>
          <p:cNvPr id="26" name="Picture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99492" y="9475924"/>
            <a:ext cx="618883" cy="624777"/>
          </a:xfrm>
          <a:prstGeom prst="rect">
            <a:avLst/>
          </a:prstGeom>
        </p:spPr>
      </p:pic>
      <p:pic>
        <p:nvPicPr>
          <p:cNvPr id="28" name="Picture 2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223832" y="9440530"/>
            <a:ext cx="1278956" cy="580646"/>
          </a:xfrm>
          <a:prstGeom prst="rect">
            <a:avLst/>
          </a:prstGeom>
        </p:spPr>
      </p:pic>
      <p:pic>
        <p:nvPicPr>
          <p:cNvPr id="10" name="Picture 9"/>
          <p:cNvPicPr>
            <a:picLocks noChangeAspect="1"/>
          </p:cNvPicPr>
          <p:nvPr/>
        </p:nvPicPr>
        <p:blipFill>
          <a:blip r:embed="rId16"/>
          <a:stretch>
            <a:fillRect/>
          </a:stretch>
        </p:blipFill>
        <p:spPr>
          <a:xfrm>
            <a:off x="304710" y="1936266"/>
            <a:ext cx="10795000" cy="5181600"/>
          </a:xfrm>
          <a:prstGeom prst="rect">
            <a:avLst/>
          </a:prstGeom>
        </p:spPr>
      </p:pic>
    </p:spTree>
    <p:extLst>
      <p:ext uri="{BB962C8B-B14F-4D97-AF65-F5344CB8AC3E}">
        <p14:creationId xmlns:p14="http://schemas.microsoft.com/office/powerpoint/2010/main" val="6512152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6"/>
          <p:cNvGrpSpPr/>
          <p:nvPr/>
        </p:nvGrpSpPr>
        <p:grpSpPr>
          <a:xfrm>
            <a:off x="0" y="308714"/>
            <a:ext cx="11277600" cy="1112173"/>
            <a:chOff x="0" y="0"/>
            <a:chExt cx="12706049" cy="12950254"/>
          </a:xfrm>
        </p:grpSpPr>
        <p:pic>
          <p:nvPicPr>
            <p:cNvPr id="15" name="Picture 17"/>
            <p:cNvPicPr>
              <a:picLocks noChangeAspect="1"/>
            </p:cNvPicPr>
            <p:nvPr/>
          </p:nvPicPr>
          <p:blipFill>
            <a:blip r:embed="rId2">
              <a:alphaModFix amt="41000"/>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0" y="0"/>
              <a:ext cx="12706049" cy="12706049"/>
            </a:xfrm>
            <a:prstGeom prst="rect">
              <a:avLst/>
            </a:prstGeom>
          </p:spPr>
        </p:pic>
        <p:sp>
          <p:nvSpPr>
            <p:cNvPr id="16" name="TextBox 20"/>
            <p:cNvSpPr txBox="1"/>
            <p:nvPr/>
          </p:nvSpPr>
          <p:spPr>
            <a:xfrm>
              <a:off x="3297027" y="8449692"/>
              <a:ext cx="4114800" cy="4500562"/>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a:off x="-2371355" y="9730853"/>
            <a:ext cx="10783244" cy="0"/>
          </a:xfrm>
          <a:prstGeom prst="line">
            <a:avLst/>
          </a:prstGeom>
          <a:ln w="19050" cap="flat">
            <a:solidFill>
              <a:srgbClr val="471980"/>
            </a:solidFill>
            <a:prstDash val="solid"/>
            <a:headEnd type="none" w="sm" len="sm"/>
            <a:tailEnd type="none" w="sm" len="sm"/>
          </a:ln>
        </p:spPr>
      </p:sp>
      <p:sp>
        <p:nvSpPr>
          <p:cNvPr id="11" name="TextBox 11"/>
          <p:cNvSpPr txBox="1"/>
          <p:nvPr/>
        </p:nvSpPr>
        <p:spPr>
          <a:xfrm>
            <a:off x="849321" y="337381"/>
            <a:ext cx="13622817" cy="1143455"/>
          </a:xfrm>
          <a:prstGeom prst="rect">
            <a:avLst/>
          </a:prstGeom>
        </p:spPr>
        <p:txBody>
          <a:bodyPr wrap="square" lIns="0" tIns="0" rIns="0" bIns="0" rtlCol="0" anchor="t">
            <a:spAutoFit/>
          </a:bodyPr>
          <a:lstStyle/>
          <a:p>
            <a:pPr>
              <a:lnSpc>
                <a:spcPts val="9799"/>
              </a:lnSpc>
            </a:pPr>
            <a:r>
              <a:rPr lang="en-US" sz="6999" dirty="0" smtClean="0">
                <a:solidFill>
                  <a:srgbClr val="471980"/>
                </a:solidFill>
                <a:latin typeface="PF DinText Pro 1"/>
              </a:rPr>
              <a:t>Risk assessment</a:t>
            </a:r>
            <a:endParaRPr lang="en-US" sz="6999" dirty="0">
              <a:solidFill>
                <a:srgbClr val="471980"/>
              </a:solidFill>
              <a:latin typeface="PF DinText Pro 1"/>
            </a:endParaRPr>
          </a:p>
        </p:txBody>
      </p:sp>
      <p:sp>
        <p:nvSpPr>
          <p:cNvPr id="13" name="TextBox 13"/>
          <p:cNvSpPr txBox="1"/>
          <p:nvPr/>
        </p:nvSpPr>
        <p:spPr>
          <a:xfrm>
            <a:off x="152400" y="1518295"/>
            <a:ext cx="18059399" cy="1661993"/>
          </a:xfrm>
          <a:prstGeom prst="rect">
            <a:avLst/>
          </a:prstGeom>
          <a:solidFill>
            <a:srgbClr val="3B2268"/>
          </a:solidFill>
        </p:spPr>
        <p:txBody>
          <a:bodyPr wrap="square" lIns="0" tIns="0" rIns="0" bIns="0" rtlCol="0" anchor="t">
            <a:spAutoFit/>
          </a:bodyPr>
          <a:lstStyle/>
          <a:p>
            <a:pPr>
              <a:lnSpc>
                <a:spcPct val="150000"/>
              </a:lnSpc>
            </a:pPr>
            <a:r>
              <a:rPr lang="en-GB" sz="3600" dirty="0">
                <a:solidFill>
                  <a:schemeClr val="bg1"/>
                </a:solidFill>
                <a:latin typeface="PF DinText Pro 2"/>
              </a:rPr>
              <a:t>Planning should anticipate the human impact </a:t>
            </a:r>
            <a:r>
              <a:rPr lang="en-GB" sz="3600" dirty="0" smtClean="0">
                <a:solidFill>
                  <a:schemeClr val="bg1"/>
                </a:solidFill>
                <a:latin typeface="PF DinText Pro 2"/>
              </a:rPr>
              <a:t>of incidents</a:t>
            </a:r>
            <a:r>
              <a:rPr lang="en-GB" sz="3600" dirty="0">
                <a:solidFill>
                  <a:schemeClr val="bg1"/>
                </a:solidFill>
                <a:latin typeface="PF DinText Pro 2"/>
              </a:rPr>
              <a:t>, not only the threat itself.</a:t>
            </a:r>
          </a:p>
          <a:p>
            <a:pPr>
              <a:lnSpc>
                <a:spcPct val="150000"/>
              </a:lnSpc>
            </a:pPr>
            <a:r>
              <a:rPr lang="en-GB" sz="3600" dirty="0">
                <a:solidFill>
                  <a:schemeClr val="bg1"/>
                </a:solidFill>
                <a:latin typeface="PF DinText Pro 2"/>
              </a:rPr>
              <a:t>Preparedness must account for resources needed </a:t>
            </a:r>
            <a:r>
              <a:rPr lang="en-GB" sz="3600" dirty="0" smtClean="0">
                <a:solidFill>
                  <a:schemeClr val="bg1"/>
                </a:solidFill>
                <a:latin typeface="PF DinText Pro 2"/>
              </a:rPr>
              <a:t>to support </a:t>
            </a:r>
            <a:r>
              <a:rPr lang="en-GB" sz="3600" dirty="0">
                <a:solidFill>
                  <a:schemeClr val="bg1"/>
                </a:solidFill>
                <a:latin typeface="PF DinText Pro 2"/>
              </a:rPr>
              <a:t>victims and communities</a:t>
            </a:r>
            <a:endParaRPr lang="en-US" sz="3600" dirty="0">
              <a:solidFill>
                <a:schemeClr val="bg1"/>
              </a:solidFill>
              <a:latin typeface="PF DinText Pro 2"/>
            </a:endParaRPr>
          </a:p>
        </p:txBody>
      </p:sp>
      <p:pic>
        <p:nvPicPr>
          <p:cNvPr id="18" name="Picture 14"/>
          <p:cNvPicPr>
            <a:picLocks noChangeAspect="1"/>
          </p:cNvPicPr>
          <p:nvPr/>
        </p:nvPicPr>
        <p:blipFill>
          <a:blip r:embed="rId9"/>
          <a:srcRect/>
          <a:stretch>
            <a:fillRect/>
          </a:stretch>
        </p:blipFill>
        <p:spPr>
          <a:xfrm>
            <a:off x="10638717" y="9351304"/>
            <a:ext cx="1138162" cy="569606"/>
          </a:xfrm>
          <a:prstGeom prst="rect">
            <a:avLst/>
          </a:prstGeom>
        </p:spPr>
      </p:pic>
      <p:pic>
        <p:nvPicPr>
          <p:cNvPr id="19"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267282" y="9320758"/>
            <a:ext cx="932723" cy="699542"/>
          </a:xfrm>
          <a:prstGeom prst="rect">
            <a:avLst/>
          </a:prstGeom>
        </p:spPr>
      </p:pic>
      <p:pic>
        <p:nvPicPr>
          <p:cNvPr id="20" name="Picture 19"/>
          <p:cNvPicPr/>
          <p:nvPr/>
        </p:nvPicPr>
        <p:blipFill>
          <a:blip r:embed="rId13" cstate="print">
            <a:extLst>
              <a:ext uri="{28A0092B-C50C-407E-A947-70E740481C1C}">
                <a14:useLocalDpi xmlns:a14="http://schemas.microsoft.com/office/drawing/2010/main" val="0"/>
              </a:ext>
            </a:extLst>
          </a:blip>
          <a:stretch>
            <a:fillRect/>
          </a:stretch>
        </p:blipFill>
        <p:spPr>
          <a:xfrm>
            <a:off x="12154140" y="9435610"/>
            <a:ext cx="2058635" cy="512513"/>
          </a:xfrm>
          <a:prstGeom prst="rect">
            <a:avLst/>
          </a:prstGeom>
        </p:spPr>
      </p:pic>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478000" y="9323346"/>
            <a:ext cx="618883" cy="624777"/>
          </a:xfrm>
          <a:prstGeom prst="rect">
            <a:avLst/>
          </a:prstGeom>
        </p:spPr>
      </p:pic>
      <p:pic>
        <p:nvPicPr>
          <p:cNvPr id="2" name="Picture 1"/>
          <p:cNvPicPr>
            <a:picLocks noChangeAspect="1"/>
          </p:cNvPicPr>
          <p:nvPr/>
        </p:nvPicPr>
        <p:blipFill>
          <a:blip r:embed="rId15"/>
          <a:stretch>
            <a:fillRect/>
          </a:stretch>
        </p:blipFill>
        <p:spPr>
          <a:xfrm>
            <a:off x="152399" y="3313631"/>
            <a:ext cx="9341125" cy="5411269"/>
          </a:xfrm>
          <a:prstGeom prst="rect">
            <a:avLst/>
          </a:prstGeom>
        </p:spPr>
      </p:pic>
      <p:pic>
        <p:nvPicPr>
          <p:cNvPr id="3" name="Picture 2"/>
          <p:cNvPicPr>
            <a:picLocks noChangeAspect="1"/>
          </p:cNvPicPr>
          <p:nvPr/>
        </p:nvPicPr>
        <p:blipFill>
          <a:blip r:embed="rId16"/>
          <a:stretch>
            <a:fillRect/>
          </a:stretch>
        </p:blipFill>
        <p:spPr>
          <a:xfrm>
            <a:off x="9597771" y="3328083"/>
            <a:ext cx="8590380" cy="5551607"/>
          </a:xfrm>
          <a:prstGeom prst="rect">
            <a:avLst/>
          </a:prstGeom>
        </p:spPr>
      </p:pic>
    </p:spTree>
    <p:extLst>
      <p:ext uri="{BB962C8B-B14F-4D97-AF65-F5344CB8AC3E}">
        <p14:creationId xmlns:p14="http://schemas.microsoft.com/office/powerpoint/2010/main" val="865751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6"/>
          <p:cNvGrpSpPr/>
          <p:nvPr/>
        </p:nvGrpSpPr>
        <p:grpSpPr>
          <a:xfrm>
            <a:off x="-17819" y="-2748"/>
            <a:ext cx="11277600" cy="1112173"/>
            <a:chOff x="0" y="0"/>
            <a:chExt cx="12706049" cy="12950254"/>
          </a:xfrm>
        </p:grpSpPr>
        <p:pic>
          <p:nvPicPr>
            <p:cNvPr id="15" name="Picture 17"/>
            <p:cNvPicPr>
              <a:picLocks noChangeAspect="1"/>
            </p:cNvPicPr>
            <p:nvPr/>
          </p:nvPicPr>
          <p:blipFill>
            <a:blip r:embed="rId2">
              <a:alphaModFix amt="41000"/>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0" y="0"/>
              <a:ext cx="12706049" cy="12706049"/>
            </a:xfrm>
            <a:prstGeom prst="rect">
              <a:avLst/>
            </a:prstGeom>
          </p:spPr>
        </p:pic>
        <p:sp>
          <p:nvSpPr>
            <p:cNvPr id="16" name="TextBox 20"/>
            <p:cNvSpPr txBox="1"/>
            <p:nvPr/>
          </p:nvSpPr>
          <p:spPr>
            <a:xfrm>
              <a:off x="3297027" y="8449692"/>
              <a:ext cx="4114800" cy="4500562"/>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a:off x="-2371355" y="9730853"/>
            <a:ext cx="10783244" cy="0"/>
          </a:xfrm>
          <a:prstGeom prst="line">
            <a:avLst/>
          </a:prstGeom>
          <a:ln w="19050" cap="flat">
            <a:solidFill>
              <a:srgbClr val="471980"/>
            </a:solidFill>
            <a:prstDash val="solid"/>
            <a:headEnd type="none" w="sm" len="sm"/>
            <a:tailEnd type="none" w="sm" len="sm"/>
          </a:ln>
        </p:spPr>
      </p:sp>
      <p:sp>
        <p:nvSpPr>
          <p:cNvPr id="11" name="TextBox 11"/>
          <p:cNvSpPr txBox="1"/>
          <p:nvPr/>
        </p:nvSpPr>
        <p:spPr>
          <a:xfrm>
            <a:off x="304800" y="-34030"/>
            <a:ext cx="13622817" cy="1143455"/>
          </a:xfrm>
          <a:prstGeom prst="rect">
            <a:avLst/>
          </a:prstGeom>
        </p:spPr>
        <p:txBody>
          <a:bodyPr wrap="square" lIns="0" tIns="0" rIns="0" bIns="0" rtlCol="0" anchor="t">
            <a:spAutoFit/>
          </a:bodyPr>
          <a:lstStyle/>
          <a:p>
            <a:pPr>
              <a:lnSpc>
                <a:spcPts val="9799"/>
              </a:lnSpc>
            </a:pPr>
            <a:r>
              <a:rPr lang="en-US" sz="6999" dirty="0" smtClean="0">
                <a:solidFill>
                  <a:srgbClr val="471980"/>
                </a:solidFill>
                <a:latin typeface="PF DinText Pro 1"/>
              </a:rPr>
              <a:t>Mapping of audience/ Stakeholders</a:t>
            </a:r>
            <a:endParaRPr lang="en-US" sz="6999" dirty="0">
              <a:solidFill>
                <a:srgbClr val="471980"/>
              </a:solidFill>
              <a:latin typeface="PF DinText Pro 1"/>
            </a:endParaRPr>
          </a:p>
        </p:txBody>
      </p:sp>
      <p:sp>
        <p:nvSpPr>
          <p:cNvPr id="13" name="TextBox 13"/>
          <p:cNvSpPr txBox="1"/>
          <p:nvPr/>
        </p:nvSpPr>
        <p:spPr>
          <a:xfrm>
            <a:off x="457200" y="2538534"/>
            <a:ext cx="9296399" cy="7478970"/>
          </a:xfrm>
          <a:prstGeom prst="rect">
            <a:avLst/>
          </a:prstGeom>
          <a:solidFill>
            <a:srgbClr val="3B2268"/>
          </a:solidFill>
        </p:spPr>
        <p:txBody>
          <a:bodyPr wrap="square" lIns="0" tIns="0" rIns="0" bIns="0" rtlCol="0" anchor="t">
            <a:spAutoFit/>
          </a:bodyPr>
          <a:lstStyle/>
          <a:p>
            <a:pPr>
              <a:lnSpc>
                <a:spcPct val="150000"/>
              </a:lnSpc>
            </a:pPr>
            <a:r>
              <a:rPr lang="en-GB" sz="3600" dirty="0" smtClean="0">
                <a:solidFill>
                  <a:schemeClr val="bg1"/>
                </a:solidFill>
                <a:latin typeface="PF DinText Pro 2"/>
              </a:rPr>
              <a:t>Structured events: ID audience and those present (staff, volunteer)</a:t>
            </a:r>
          </a:p>
          <a:p>
            <a:pPr marL="571500" indent="-571500">
              <a:lnSpc>
                <a:spcPct val="150000"/>
              </a:lnSpc>
              <a:buFontTx/>
              <a:buChar char="-"/>
            </a:pPr>
            <a:r>
              <a:rPr lang="en-GB" sz="3600" dirty="0" smtClean="0">
                <a:solidFill>
                  <a:schemeClr val="bg1"/>
                </a:solidFill>
                <a:latin typeface="PF DinText Pro 2"/>
              </a:rPr>
              <a:t>ID </a:t>
            </a:r>
            <a:r>
              <a:rPr lang="en-GB" sz="3600" dirty="0" smtClean="0">
                <a:solidFill>
                  <a:schemeClr val="bg1"/>
                </a:solidFill>
                <a:latin typeface="PF DinText Pro 2"/>
              </a:rPr>
              <a:t>specific needs/ categories – adapt preparedness</a:t>
            </a:r>
          </a:p>
          <a:p>
            <a:pPr marL="571500" indent="-571500">
              <a:lnSpc>
                <a:spcPct val="150000"/>
              </a:lnSpc>
              <a:buFontTx/>
              <a:buChar char="-"/>
            </a:pPr>
            <a:endParaRPr lang="en-GB" sz="3600" dirty="0">
              <a:solidFill>
                <a:schemeClr val="bg1"/>
              </a:solidFill>
              <a:latin typeface="PF DinText Pro 2"/>
            </a:endParaRPr>
          </a:p>
          <a:p>
            <a:pPr>
              <a:lnSpc>
                <a:spcPct val="150000"/>
              </a:lnSpc>
            </a:pPr>
            <a:r>
              <a:rPr lang="en-GB" sz="3600" dirty="0" smtClean="0">
                <a:solidFill>
                  <a:schemeClr val="bg1"/>
                </a:solidFill>
                <a:latin typeface="PF DinText Pro 2"/>
              </a:rPr>
              <a:t>Establish victim identification protocols, technology, partnerships</a:t>
            </a:r>
          </a:p>
          <a:p>
            <a:pPr>
              <a:lnSpc>
                <a:spcPct val="150000"/>
              </a:lnSpc>
            </a:pPr>
            <a:endParaRPr lang="en-GB" sz="3600" dirty="0">
              <a:solidFill>
                <a:schemeClr val="bg1"/>
              </a:solidFill>
              <a:latin typeface="PF DinText Pro 2"/>
            </a:endParaRPr>
          </a:p>
          <a:p>
            <a:pPr>
              <a:lnSpc>
                <a:spcPct val="150000"/>
              </a:lnSpc>
            </a:pPr>
            <a:endParaRPr lang="en-US" sz="3600" dirty="0">
              <a:solidFill>
                <a:schemeClr val="bg1"/>
              </a:solidFill>
              <a:latin typeface="PF DinText Pro 2"/>
            </a:endParaRPr>
          </a:p>
        </p:txBody>
      </p:sp>
      <p:pic>
        <p:nvPicPr>
          <p:cNvPr id="18" name="Picture 14"/>
          <p:cNvPicPr>
            <a:picLocks noChangeAspect="1"/>
          </p:cNvPicPr>
          <p:nvPr/>
        </p:nvPicPr>
        <p:blipFill>
          <a:blip r:embed="rId9"/>
          <a:srcRect/>
          <a:stretch>
            <a:fillRect/>
          </a:stretch>
        </p:blipFill>
        <p:spPr>
          <a:xfrm>
            <a:off x="10638717" y="9351304"/>
            <a:ext cx="1138162" cy="569606"/>
          </a:xfrm>
          <a:prstGeom prst="rect">
            <a:avLst/>
          </a:prstGeom>
        </p:spPr>
      </p:pic>
      <p:pic>
        <p:nvPicPr>
          <p:cNvPr id="20" name="Picture 19"/>
          <p:cNvPicPr/>
          <p:nvPr/>
        </p:nvPicPr>
        <p:blipFill>
          <a:blip r:embed="rId10" cstate="print">
            <a:extLst>
              <a:ext uri="{28A0092B-C50C-407E-A947-70E740481C1C}">
                <a14:useLocalDpi xmlns:a14="http://schemas.microsoft.com/office/drawing/2010/main" val="0"/>
              </a:ext>
            </a:extLst>
          </a:blip>
          <a:stretch>
            <a:fillRect/>
          </a:stretch>
        </p:blipFill>
        <p:spPr>
          <a:xfrm>
            <a:off x="12154140" y="9435610"/>
            <a:ext cx="2058635" cy="512513"/>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478000" y="9323346"/>
            <a:ext cx="618883" cy="624777"/>
          </a:xfrm>
          <a:prstGeom prst="rect">
            <a:avLst/>
          </a:prstGeom>
        </p:spPr>
      </p:pic>
      <p:pic>
        <p:nvPicPr>
          <p:cNvPr id="4" name="Picture 3"/>
          <p:cNvPicPr>
            <a:picLocks noChangeAspect="1"/>
          </p:cNvPicPr>
          <p:nvPr/>
        </p:nvPicPr>
        <p:blipFill>
          <a:blip r:embed="rId12"/>
          <a:stretch>
            <a:fillRect/>
          </a:stretch>
        </p:blipFill>
        <p:spPr>
          <a:xfrm>
            <a:off x="10394786" y="2031487"/>
            <a:ext cx="5577342" cy="8229212"/>
          </a:xfrm>
          <a:prstGeom prst="rect">
            <a:avLst/>
          </a:prstGeom>
        </p:spPr>
      </p:pic>
      <p:sp>
        <p:nvSpPr>
          <p:cNvPr id="6" name="Rectangle 5"/>
          <p:cNvSpPr/>
          <p:nvPr/>
        </p:nvSpPr>
        <p:spPr>
          <a:xfrm>
            <a:off x="9589901" y="1109425"/>
            <a:ext cx="7965066" cy="954107"/>
          </a:xfrm>
          <a:prstGeom prst="rect">
            <a:avLst/>
          </a:prstGeom>
          <a:solidFill>
            <a:srgbClr val="002060"/>
          </a:solidFill>
        </p:spPr>
        <p:txBody>
          <a:bodyPr wrap="none">
            <a:spAutoFit/>
          </a:bodyPr>
          <a:lstStyle/>
          <a:p>
            <a:r>
              <a:rPr lang="en-GB" sz="2800" dirty="0">
                <a:solidFill>
                  <a:schemeClr val="bg1"/>
                </a:solidFill>
              </a:rPr>
              <a:t>comprehensive mapping of all actors who may play a </a:t>
            </a:r>
            <a:endParaRPr lang="en-GB" sz="2800" dirty="0" smtClean="0">
              <a:solidFill>
                <a:schemeClr val="bg1"/>
              </a:solidFill>
            </a:endParaRPr>
          </a:p>
          <a:p>
            <a:r>
              <a:rPr lang="en-GB" sz="2800" dirty="0" smtClean="0">
                <a:solidFill>
                  <a:schemeClr val="bg1"/>
                </a:solidFill>
              </a:rPr>
              <a:t>role </a:t>
            </a:r>
            <a:r>
              <a:rPr lang="en-GB" sz="2800" dirty="0">
                <a:solidFill>
                  <a:schemeClr val="bg1"/>
                </a:solidFill>
              </a:rPr>
              <a:t>at any stage of emergency response.</a:t>
            </a:r>
            <a:endParaRPr lang="fr-BE" sz="2800" dirty="0">
              <a:solidFill>
                <a:schemeClr val="bg1"/>
              </a:solidFill>
            </a:endParaRPr>
          </a:p>
        </p:txBody>
      </p:sp>
    </p:spTree>
    <p:extLst>
      <p:ext uri="{BB962C8B-B14F-4D97-AF65-F5344CB8AC3E}">
        <p14:creationId xmlns:p14="http://schemas.microsoft.com/office/powerpoint/2010/main" val="13695041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6"/>
          <p:cNvGrpSpPr/>
          <p:nvPr/>
        </p:nvGrpSpPr>
        <p:grpSpPr>
          <a:xfrm>
            <a:off x="-17819" y="-2748"/>
            <a:ext cx="11277600" cy="1112173"/>
            <a:chOff x="0" y="0"/>
            <a:chExt cx="12706049" cy="12950254"/>
          </a:xfrm>
        </p:grpSpPr>
        <p:pic>
          <p:nvPicPr>
            <p:cNvPr id="15" name="Picture 17"/>
            <p:cNvPicPr>
              <a:picLocks noChangeAspect="1"/>
            </p:cNvPicPr>
            <p:nvPr/>
          </p:nvPicPr>
          <p:blipFill>
            <a:blip r:embed="rId2">
              <a:alphaModFix amt="41000"/>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0" y="0"/>
              <a:ext cx="12706049" cy="12706049"/>
            </a:xfrm>
            <a:prstGeom prst="rect">
              <a:avLst/>
            </a:prstGeom>
          </p:spPr>
        </p:pic>
        <p:sp>
          <p:nvSpPr>
            <p:cNvPr id="16" name="TextBox 20"/>
            <p:cNvSpPr txBox="1"/>
            <p:nvPr/>
          </p:nvSpPr>
          <p:spPr>
            <a:xfrm>
              <a:off x="3297027" y="8449692"/>
              <a:ext cx="4114800" cy="4500562"/>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a:off x="-2371355" y="9730853"/>
            <a:ext cx="10783244" cy="0"/>
          </a:xfrm>
          <a:prstGeom prst="line">
            <a:avLst/>
          </a:prstGeom>
          <a:ln w="19050" cap="flat">
            <a:solidFill>
              <a:srgbClr val="471980"/>
            </a:solidFill>
            <a:prstDash val="solid"/>
            <a:headEnd type="none" w="sm" len="sm"/>
            <a:tailEnd type="none" w="sm" len="sm"/>
          </a:ln>
        </p:spPr>
      </p:sp>
      <p:sp>
        <p:nvSpPr>
          <p:cNvPr id="11" name="TextBox 11"/>
          <p:cNvSpPr txBox="1"/>
          <p:nvPr/>
        </p:nvSpPr>
        <p:spPr>
          <a:xfrm>
            <a:off x="304800" y="-34030"/>
            <a:ext cx="13622817" cy="1143455"/>
          </a:xfrm>
          <a:prstGeom prst="rect">
            <a:avLst/>
          </a:prstGeom>
        </p:spPr>
        <p:txBody>
          <a:bodyPr wrap="square" lIns="0" tIns="0" rIns="0" bIns="0" rtlCol="0" anchor="t">
            <a:spAutoFit/>
          </a:bodyPr>
          <a:lstStyle/>
          <a:p>
            <a:pPr>
              <a:lnSpc>
                <a:spcPts val="9799"/>
              </a:lnSpc>
            </a:pPr>
            <a:r>
              <a:rPr lang="en-US" sz="6999" dirty="0" smtClean="0">
                <a:solidFill>
                  <a:srgbClr val="471980"/>
                </a:solidFill>
                <a:latin typeface="PF DinText Pro 1"/>
              </a:rPr>
              <a:t>How to collaborate</a:t>
            </a:r>
            <a:endParaRPr lang="en-US" sz="6999" dirty="0">
              <a:solidFill>
                <a:srgbClr val="471980"/>
              </a:solidFill>
              <a:latin typeface="PF DinText Pro 1"/>
            </a:endParaRPr>
          </a:p>
        </p:txBody>
      </p:sp>
      <p:pic>
        <p:nvPicPr>
          <p:cNvPr id="18" name="Picture 14"/>
          <p:cNvPicPr>
            <a:picLocks noChangeAspect="1"/>
          </p:cNvPicPr>
          <p:nvPr/>
        </p:nvPicPr>
        <p:blipFill>
          <a:blip r:embed="rId9"/>
          <a:srcRect/>
          <a:stretch>
            <a:fillRect/>
          </a:stretch>
        </p:blipFill>
        <p:spPr>
          <a:xfrm>
            <a:off x="10638717" y="9351304"/>
            <a:ext cx="1138162" cy="569606"/>
          </a:xfrm>
          <a:prstGeom prst="rect">
            <a:avLst/>
          </a:prstGeom>
        </p:spPr>
      </p:pic>
      <p:pic>
        <p:nvPicPr>
          <p:cNvPr id="20" name="Picture 19"/>
          <p:cNvPicPr/>
          <p:nvPr/>
        </p:nvPicPr>
        <p:blipFill>
          <a:blip r:embed="rId10" cstate="print">
            <a:extLst>
              <a:ext uri="{28A0092B-C50C-407E-A947-70E740481C1C}">
                <a14:useLocalDpi xmlns:a14="http://schemas.microsoft.com/office/drawing/2010/main" val="0"/>
              </a:ext>
            </a:extLst>
          </a:blip>
          <a:stretch>
            <a:fillRect/>
          </a:stretch>
        </p:blipFill>
        <p:spPr>
          <a:xfrm>
            <a:off x="12154140" y="9435610"/>
            <a:ext cx="2058635" cy="512513"/>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478000" y="9323346"/>
            <a:ext cx="618883" cy="624777"/>
          </a:xfrm>
          <a:prstGeom prst="rect">
            <a:avLst/>
          </a:prstGeom>
        </p:spPr>
      </p:pic>
      <p:pic>
        <p:nvPicPr>
          <p:cNvPr id="3" name="Picture 2"/>
          <p:cNvPicPr>
            <a:picLocks noChangeAspect="1"/>
          </p:cNvPicPr>
          <p:nvPr/>
        </p:nvPicPr>
        <p:blipFill>
          <a:blip r:embed="rId12"/>
          <a:stretch>
            <a:fillRect/>
          </a:stretch>
        </p:blipFill>
        <p:spPr>
          <a:xfrm>
            <a:off x="1066800" y="2476500"/>
            <a:ext cx="16189072" cy="4299012"/>
          </a:xfrm>
          <a:prstGeom prst="rect">
            <a:avLst/>
          </a:prstGeom>
        </p:spPr>
      </p:pic>
    </p:spTree>
    <p:extLst>
      <p:ext uri="{BB962C8B-B14F-4D97-AF65-F5344CB8AC3E}">
        <p14:creationId xmlns:p14="http://schemas.microsoft.com/office/powerpoint/2010/main" val="6776971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6"/>
          <p:cNvGrpSpPr/>
          <p:nvPr/>
        </p:nvGrpSpPr>
        <p:grpSpPr>
          <a:xfrm>
            <a:off x="-75057" y="0"/>
            <a:ext cx="11277600" cy="1112173"/>
            <a:chOff x="0" y="0"/>
            <a:chExt cx="12706049" cy="12950254"/>
          </a:xfrm>
        </p:grpSpPr>
        <p:pic>
          <p:nvPicPr>
            <p:cNvPr id="15" name="Picture 17"/>
            <p:cNvPicPr>
              <a:picLocks noChangeAspect="1"/>
            </p:cNvPicPr>
            <p:nvPr/>
          </p:nvPicPr>
          <p:blipFill>
            <a:blip r:embed="rId2">
              <a:alphaModFix amt="41000"/>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0" y="0"/>
              <a:ext cx="12706049" cy="12706049"/>
            </a:xfrm>
            <a:prstGeom prst="rect">
              <a:avLst/>
            </a:prstGeom>
          </p:spPr>
        </p:pic>
        <p:sp>
          <p:nvSpPr>
            <p:cNvPr id="16" name="TextBox 20"/>
            <p:cNvSpPr txBox="1"/>
            <p:nvPr/>
          </p:nvSpPr>
          <p:spPr>
            <a:xfrm>
              <a:off x="3297027" y="8449692"/>
              <a:ext cx="4114800" cy="450056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2371355" y="9730853"/>
            <a:ext cx="10783244" cy="0"/>
          </a:xfrm>
          <a:prstGeom prst="line">
            <a:avLst/>
          </a:prstGeom>
          <a:ln w="19050" cap="flat">
            <a:solidFill>
              <a:srgbClr val="471980"/>
            </a:solidFill>
            <a:prstDash val="solid"/>
            <a:headEnd type="none" w="sm" len="sm"/>
            <a:tailEnd type="none" w="sm" len="sm"/>
          </a:ln>
        </p:spPr>
      </p:sp>
      <p:sp>
        <p:nvSpPr>
          <p:cNvPr id="11" name="TextBox 11"/>
          <p:cNvSpPr txBox="1"/>
          <p:nvPr/>
        </p:nvSpPr>
        <p:spPr>
          <a:xfrm>
            <a:off x="304800" y="-34030"/>
            <a:ext cx="13622817" cy="1143455"/>
          </a:xfrm>
          <a:prstGeom prst="rect">
            <a:avLst/>
          </a:prstGeom>
        </p:spPr>
        <p:txBody>
          <a:bodyPr wrap="square" lIns="0" tIns="0" rIns="0" bIns="0" rtlCol="0" anchor="t">
            <a:spAutoFit/>
          </a:bodyPr>
          <a:lstStyle/>
          <a:p>
            <a:pPr marL="0" marR="0" lvl="0" indent="0" algn="l" defTabSz="914400" rtl="0" eaLnBrk="1" fontAlgn="auto" latinLnBrk="0" hangingPunct="1">
              <a:lnSpc>
                <a:spcPts val="9799"/>
              </a:lnSpc>
              <a:spcBef>
                <a:spcPts val="0"/>
              </a:spcBef>
              <a:spcAft>
                <a:spcPts val="0"/>
              </a:spcAft>
              <a:buClrTx/>
              <a:buSzTx/>
              <a:buFontTx/>
              <a:buNone/>
              <a:tabLst/>
              <a:defRPr/>
            </a:pPr>
            <a:r>
              <a:rPr kumimoji="0" lang="en-US" sz="6999" b="0" i="0" u="none" strike="noStrike" kern="1200" cap="none" spc="0" normalizeH="0" baseline="0" noProof="0" dirty="0" smtClean="0">
                <a:ln>
                  <a:noFill/>
                </a:ln>
                <a:solidFill>
                  <a:srgbClr val="471980"/>
                </a:solidFill>
                <a:effectLst/>
                <a:uLnTx/>
                <a:uFillTx/>
                <a:latin typeface="PF DinText Pro 1"/>
                <a:ea typeface="+mn-ea"/>
                <a:cs typeface="+mn-cs"/>
              </a:rPr>
              <a:t>Operational Protocols</a:t>
            </a:r>
            <a:endParaRPr kumimoji="0" lang="en-US" sz="6999" b="0" i="0" u="none" strike="noStrike" kern="1200" cap="none" spc="0" normalizeH="0" baseline="0" noProof="0" dirty="0">
              <a:ln>
                <a:noFill/>
              </a:ln>
              <a:solidFill>
                <a:srgbClr val="471980"/>
              </a:solidFill>
              <a:effectLst/>
              <a:uLnTx/>
              <a:uFillTx/>
              <a:latin typeface="PF DinText Pro 1"/>
              <a:ea typeface="+mn-ea"/>
              <a:cs typeface="+mn-cs"/>
            </a:endParaRPr>
          </a:p>
        </p:txBody>
      </p:sp>
      <p:pic>
        <p:nvPicPr>
          <p:cNvPr id="18" name="Picture 14"/>
          <p:cNvPicPr>
            <a:picLocks noChangeAspect="1"/>
          </p:cNvPicPr>
          <p:nvPr/>
        </p:nvPicPr>
        <p:blipFill>
          <a:blip r:embed="rId9"/>
          <a:srcRect/>
          <a:stretch>
            <a:fillRect/>
          </a:stretch>
        </p:blipFill>
        <p:spPr>
          <a:xfrm>
            <a:off x="10638717" y="9351304"/>
            <a:ext cx="1138162" cy="569606"/>
          </a:xfrm>
          <a:prstGeom prst="rect">
            <a:avLst/>
          </a:prstGeom>
        </p:spPr>
      </p:pic>
      <p:pic>
        <p:nvPicPr>
          <p:cNvPr id="20" name="Picture 19"/>
          <p:cNvPicPr/>
          <p:nvPr/>
        </p:nvPicPr>
        <p:blipFill>
          <a:blip r:embed="rId10" cstate="print">
            <a:extLst>
              <a:ext uri="{28A0092B-C50C-407E-A947-70E740481C1C}">
                <a14:useLocalDpi xmlns:a14="http://schemas.microsoft.com/office/drawing/2010/main" val="0"/>
              </a:ext>
            </a:extLst>
          </a:blip>
          <a:stretch>
            <a:fillRect/>
          </a:stretch>
        </p:blipFill>
        <p:spPr>
          <a:xfrm>
            <a:off x="12154140" y="9435610"/>
            <a:ext cx="2058635" cy="512513"/>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478000" y="9323346"/>
            <a:ext cx="618883" cy="624777"/>
          </a:xfrm>
          <a:prstGeom prst="rect">
            <a:avLst/>
          </a:prstGeom>
        </p:spPr>
      </p:pic>
      <p:sp>
        <p:nvSpPr>
          <p:cNvPr id="2" name="TextBox 1"/>
          <p:cNvSpPr txBox="1"/>
          <p:nvPr/>
        </p:nvSpPr>
        <p:spPr>
          <a:xfrm>
            <a:off x="0" y="1035452"/>
            <a:ext cx="18288000" cy="1077218"/>
          </a:xfrm>
          <a:prstGeom prst="rect">
            <a:avLst/>
          </a:prstGeom>
          <a:solidFill>
            <a:srgbClr val="002060"/>
          </a:solidFill>
        </p:spPr>
        <p:txBody>
          <a:bodyPr wrap="square" rtlCol="0">
            <a:spAutoFit/>
          </a:bodyPr>
          <a:lstStyle/>
          <a:p>
            <a:r>
              <a:rPr lang="fr-BE" sz="3200" dirty="0" err="1" smtClean="0">
                <a:solidFill>
                  <a:schemeClr val="bg1"/>
                </a:solidFill>
              </a:rPr>
              <a:t>Adapted</a:t>
            </a:r>
            <a:r>
              <a:rPr lang="fr-BE" sz="3200" dirty="0" smtClean="0">
                <a:solidFill>
                  <a:schemeClr val="bg1"/>
                </a:solidFill>
              </a:rPr>
              <a:t> to </a:t>
            </a:r>
            <a:r>
              <a:rPr lang="fr-BE" sz="3200" dirty="0" err="1" smtClean="0">
                <a:solidFill>
                  <a:schemeClr val="bg1"/>
                </a:solidFill>
              </a:rPr>
              <a:t>each</a:t>
            </a:r>
            <a:r>
              <a:rPr lang="fr-BE" sz="3200" dirty="0" smtClean="0">
                <a:solidFill>
                  <a:schemeClr val="bg1"/>
                </a:solidFill>
              </a:rPr>
              <a:t> type of </a:t>
            </a:r>
            <a:r>
              <a:rPr lang="fr-BE" sz="3200" dirty="0" err="1" smtClean="0">
                <a:solidFill>
                  <a:schemeClr val="bg1"/>
                </a:solidFill>
              </a:rPr>
              <a:t>event</a:t>
            </a:r>
            <a:r>
              <a:rPr lang="fr-BE" sz="3200" dirty="0" smtClean="0">
                <a:solidFill>
                  <a:schemeClr val="bg1"/>
                </a:solidFill>
              </a:rPr>
              <a:t>: </a:t>
            </a:r>
            <a:r>
              <a:rPr lang="en-GB" sz="3200" dirty="0">
                <a:solidFill>
                  <a:schemeClr val="bg1"/>
                </a:solidFill>
              </a:rPr>
              <a:t>distinct infrastructural configurations, governance arrangements, audience demographics, or </a:t>
            </a:r>
            <a:r>
              <a:rPr lang="en-GB" sz="3200" dirty="0" smtClean="0">
                <a:solidFill>
                  <a:schemeClr val="bg1"/>
                </a:solidFill>
              </a:rPr>
              <a:t>risk exposures</a:t>
            </a:r>
            <a:r>
              <a:rPr lang="fr-BE" sz="3200" dirty="0" smtClean="0">
                <a:solidFill>
                  <a:schemeClr val="bg1"/>
                </a:solidFill>
              </a:rPr>
              <a:t> </a:t>
            </a:r>
            <a:endParaRPr lang="fr-BE" sz="3200" dirty="0">
              <a:solidFill>
                <a:schemeClr val="bg1"/>
              </a:solidFill>
            </a:endParaRPr>
          </a:p>
        </p:txBody>
      </p:sp>
      <p:pic>
        <p:nvPicPr>
          <p:cNvPr id="4" name="Picture 3"/>
          <p:cNvPicPr>
            <a:picLocks noChangeAspect="1"/>
          </p:cNvPicPr>
          <p:nvPr/>
        </p:nvPicPr>
        <p:blipFill>
          <a:blip r:embed="rId12"/>
          <a:stretch>
            <a:fillRect/>
          </a:stretch>
        </p:blipFill>
        <p:spPr>
          <a:xfrm>
            <a:off x="5685717" y="1689917"/>
            <a:ext cx="10591070" cy="8787583"/>
          </a:xfrm>
          <a:prstGeom prst="rect">
            <a:avLst/>
          </a:prstGeom>
        </p:spPr>
      </p:pic>
    </p:spTree>
    <p:extLst>
      <p:ext uri="{BB962C8B-B14F-4D97-AF65-F5344CB8AC3E}">
        <p14:creationId xmlns:p14="http://schemas.microsoft.com/office/powerpoint/2010/main" val="17488633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6"/>
          <p:cNvGrpSpPr/>
          <p:nvPr/>
        </p:nvGrpSpPr>
        <p:grpSpPr>
          <a:xfrm>
            <a:off x="-75057" y="0"/>
            <a:ext cx="11277600" cy="1112173"/>
            <a:chOff x="0" y="0"/>
            <a:chExt cx="12706049" cy="12950254"/>
          </a:xfrm>
        </p:grpSpPr>
        <p:pic>
          <p:nvPicPr>
            <p:cNvPr id="15" name="Picture 17"/>
            <p:cNvPicPr>
              <a:picLocks noChangeAspect="1"/>
            </p:cNvPicPr>
            <p:nvPr/>
          </p:nvPicPr>
          <p:blipFill>
            <a:blip r:embed="rId2">
              <a:alphaModFix amt="41000"/>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0" y="0"/>
              <a:ext cx="12706049" cy="12706049"/>
            </a:xfrm>
            <a:prstGeom prst="rect">
              <a:avLst/>
            </a:prstGeom>
          </p:spPr>
        </p:pic>
        <p:sp>
          <p:nvSpPr>
            <p:cNvPr id="16" name="TextBox 20"/>
            <p:cNvSpPr txBox="1"/>
            <p:nvPr/>
          </p:nvSpPr>
          <p:spPr>
            <a:xfrm>
              <a:off x="3297027" y="8449692"/>
              <a:ext cx="4114800" cy="450056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2371355" y="9730853"/>
            <a:ext cx="10783244" cy="0"/>
          </a:xfrm>
          <a:prstGeom prst="line">
            <a:avLst/>
          </a:prstGeom>
          <a:ln w="19050" cap="flat">
            <a:solidFill>
              <a:srgbClr val="471980"/>
            </a:solidFill>
            <a:prstDash val="solid"/>
            <a:headEnd type="none" w="sm" len="sm"/>
            <a:tailEnd type="none" w="sm" len="sm"/>
          </a:ln>
        </p:spPr>
      </p:sp>
      <p:sp>
        <p:nvSpPr>
          <p:cNvPr id="11" name="TextBox 11"/>
          <p:cNvSpPr txBox="1"/>
          <p:nvPr/>
        </p:nvSpPr>
        <p:spPr>
          <a:xfrm>
            <a:off x="304800" y="-34030"/>
            <a:ext cx="15971987" cy="1143455"/>
          </a:xfrm>
          <a:prstGeom prst="rect">
            <a:avLst/>
          </a:prstGeom>
        </p:spPr>
        <p:txBody>
          <a:bodyPr wrap="square" lIns="0" tIns="0" rIns="0" bIns="0" rtlCol="0" anchor="t">
            <a:spAutoFit/>
          </a:bodyPr>
          <a:lstStyle/>
          <a:p>
            <a:pPr marL="0" marR="0" lvl="0" indent="0" algn="l" defTabSz="914400" rtl="0" eaLnBrk="1" fontAlgn="auto" latinLnBrk="0" hangingPunct="1">
              <a:lnSpc>
                <a:spcPts val="9799"/>
              </a:lnSpc>
              <a:spcBef>
                <a:spcPts val="0"/>
              </a:spcBef>
              <a:spcAft>
                <a:spcPts val="0"/>
              </a:spcAft>
              <a:buClrTx/>
              <a:buSzTx/>
              <a:buFontTx/>
              <a:buNone/>
              <a:tabLst/>
              <a:defRPr/>
            </a:pPr>
            <a:r>
              <a:rPr lang="en-US" sz="6999" dirty="0" smtClean="0">
                <a:solidFill>
                  <a:srgbClr val="471980"/>
                </a:solidFill>
                <a:latin typeface="PF DinText Pro 1"/>
              </a:rPr>
              <a:t>Communication channels – pre-crisis</a:t>
            </a:r>
            <a:endParaRPr kumimoji="0" lang="en-US" sz="6999" b="0" i="0" u="none" strike="noStrike" kern="1200" cap="none" spc="0" normalizeH="0" baseline="0" noProof="0" dirty="0">
              <a:ln>
                <a:noFill/>
              </a:ln>
              <a:solidFill>
                <a:srgbClr val="471980"/>
              </a:solidFill>
              <a:effectLst/>
              <a:uLnTx/>
              <a:uFillTx/>
              <a:latin typeface="PF DinText Pro 1"/>
              <a:ea typeface="+mn-ea"/>
              <a:cs typeface="+mn-cs"/>
            </a:endParaRPr>
          </a:p>
        </p:txBody>
      </p:sp>
      <p:pic>
        <p:nvPicPr>
          <p:cNvPr id="18" name="Picture 14"/>
          <p:cNvPicPr>
            <a:picLocks noChangeAspect="1"/>
          </p:cNvPicPr>
          <p:nvPr/>
        </p:nvPicPr>
        <p:blipFill>
          <a:blip r:embed="rId9"/>
          <a:srcRect/>
          <a:stretch>
            <a:fillRect/>
          </a:stretch>
        </p:blipFill>
        <p:spPr>
          <a:xfrm>
            <a:off x="10638717" y="9351304"/>
            <a:ext cx="1138162" cy="569606"/>
          </a:xfrm>
          <a:prstGeom prst="rect">
            <a:avLst/>
          </a:prstGeom>
        </p:spPr>
      </p:pic>
      <p:pic>
        <p:nvPicPr>
          <p:cNvPr id="20" name="Picture 19"/>
          <p:cNvPicPr/>
          <p:nvPr/>
        </p:nvPicPr>
        <p:blipFill>
          <a:blip r:embed="rId10" cstate="print">
            <a:extLst>
              <a:ext uri="{28A0092B-C50C-407E-A947-70E740481C1C}">
                <a14:useLocalDpi xmlns:a14="http://schemas.microsoft.com/office/drawing/2010/main" val="0"/>
              </a:ext>
            </a:extLst>
          </a:blip>
          <a:stretch>
            <a:fillRect/>
          </a:stretch>
        </p:blipFill>
        <p:spPr>
          <a:xfrm>
            <a:off x="12154140" y="9435610"/>
            <a:ext cx="2058635" cy="512513"/>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478000" y="9323346"/>
            <a:ext cx="618883" cy="624777"/>
          </a:xfrm>
          <a:prstGeom prst="rect">
            <a:avLst/>
          </a:prstGeom>
        </p:spPr>
      </p:pic>
      <p:sp>
        <p:nvSpPr>
          <p:cNvPr id="2" name="TextBox 1"/>
          <p:cNvSpPr txBox="1"/>
          <p:nvPr/>
        </p:nvSpPr>
        <p:spPr>
          <a:xfrm>
            <a:off x="0" y="1271206"/>
            <a:ext cx="18135600" cy="5509200"/>
          </a:xfrm>
          <a:prstGeom prst="rect">
            <a:avLst/>
          </a:prstGeom>
          <a:solidFill>
            <a:srgbClr val="002060"/>
          </a:solidFill>
        </p:spPr>
        <p:txBody>
          <a:bodyPr wrap="square" rtlCol="0">
            <a:spAutoFit/>
          </a:bodyPr>
          <a:lstStyle/>
          <a:p>
            <a:pPr lvl="0"/>
            <a:r>
              <a:rPr lang="en-GB" sz="3200" dirty="0">
                <a:solidFill>
                  <a:schemeClr val="bg1"/>
                </a:solidFill>
              </a:rPr>
              <a:t>structured provision of pre-event information to </a:t>
            </a:r>
            <a:r>
              <a:rPr lang="en-GB" sz="3200" dirty="0" smtClean="0">
                <a:solidFill>
                  <a:schemeClr val="bg1"/>
                </a:solidFill>
              </a:rPr>
              <a:t>participants</a:t>
            </a:r>
            <a:r>
              <a:rPr lang="en-GB" sz="3200" dirty="0">
                <a:solidFill>
                  <a:schemeClr val="bg1"/>
                </a:solidFill>
              </a:rPr>
              <a:t>, staff, volunteers, and other accredited persons</a:t>
            </a:r>
            <a:r>
              <a:rPr lang="en-GB" sz="3200" dirty="0" smtClean="0">
                <a:solidFill>
                  <a:schemeClr val="bg1"/>
                </a:solidFill>
              </a:rPr>
              <a:t>.</a:t>
            </a:r>
          </a:p>
          <a:p>
            <a:pPr lvl="0"/>
            <a:endParaRPr kumimoji="0" lang="en-GB" sz="3200" b="0" i="0" u="none" strike="noStrike" kern="1200" cap="none" spc="0" normalizeH="0" baseline="0" noProof="0" dirty="0">
              <a:ln>
                <a:noFill/>
              </a:ln>
              <a:solidFill>
                <a:schemeClr val="bg1"/>
              </a:solidFill>
              <a:effectLst/>
              <a:uLnTx/>
              <a:uFillTx/>
              <a:latin typeface="Calibri"/>
            </a:endParaRPr>
          </a:p>
          <a:p>
            <a:pPr lvl="0"/>
            <a:r>
              <a:rPr lang="en-GB" sz="3200" dirty="0" smtClean="0">
                <a:solidFill>
                  <a:schemeClr val="bg1"/>
                </a:solidFill>
              </a:rPr>
              <a:t>- reassures </a:t>
            </a:r>
            <a:r>
              <a:rPr lang="en-GB" sz="3200" dirty="0">
                <a:solidFill>
                  <a:schemeClr val="bg1"/>
                </a:solidFill>
              </a:rPr>
              <a:t>attendees, </a:t>
            </a:r>
            <a:endParaRPr lang="en-GB" sz="3200" dirty="0" smtClean="0">
              <a:solidFill>
                <a:schemeClr val="bg1"/>
              </a:solidFill>
            </a:endParaRPr>
          </a:p>
          <a:p>
            <a:pPr lvl="0"/>
            <a:r>
              <a:rPr lang="en-GB" sz="3200" dirty="0" smtClean="0">
                <a:solidFill>
                  <a:schemeClr val="bg1"/>
                </a:solidFill>
              </a:rPr>
              <a:t>- Strengthens individual </a:t>
            </a:r>
            <a:r>
              <a:rPr lang="en-GB" sz="3200" dirty="0">
                <a:solidFill>
                  <a:schemeClr val="bg1"/>
                </a:solidFill>
              </a:rPr>
              <a:t>preparedness, </a:t>
            </a:r>
          </a:p>
          <a:p>
            <a:pPr lvl="0"/>
            <a:r>
              <a:rPr lang="en-GB" sz="3200" dirty="0" smtClean="0">
                <a:solidFill>
                  <a:schemeClr val="bg1"/>
                </a:solidFill>
              </a:rPr>
              <a:t>- minimises panic (non-alarmist)</a:t>
            </a:r>
          </a:p>
          <a:p>
            <a:pPr lvl="0"/>
            <a:r>
              <a:rPr lang="en-GB" sz="3200" dirty="0" smtClean="0">
                <a:solidFill>
                  <a:schemeClr val="bg1"/>
                </a:solidFill>
              </a:rPr>
              <a:t>- Increases support seeking behaviours</a:t>
            </a:r>
            <a:endParaRPr lang="en-GB" sz="3200" dirty="0">
              <a:solidFill>
                <a:schemeClr val="bg1"/>
              </a:solidFill>
            </a:endParaRPr>
          </a:p>
          <a:p>
            <a:pPr lvl="0"/>
            <a:endParaRPr lang="en-GB" sz="3200" dirty="0">
              <a:solidFill>
                <a:schemeClr val="bg1"/>
              </a:solidFill>
            </a:endParaRPr>
          </a:p>
          <a:p>
            <a:pPr lvl="0"/>
            <a:r>
              <a:rPr lang="en-GB" sz="3200" dirty="0">
                <a:solidFill>
                  <a:schemeClr val="bg1"/>
                </a:solidFill>
              </a:rPr>
              <a:t>"information </a:t>
            </a:r>
            <a:r>
              <a:rPr lang="en-GB" sz="3200" dirty="0" smtClean="0">
                <a:solidFill>
                  <a:schemeClr val="bg1"/>
                </a:solidFill>
              </a:rPr>
              <a:t>is therefore </a:t>
            </a:r>
            <a:r>
              <a:rPr lang="en-GB" sz="3200" dirty="0">
                <a:solidFill>
                  <a:schemeClr val="bg1"/>
                </a:solidFill>
              </a:rPr>
              <a:t>not merely </a:t>
            </a:r>
            <a:endParaRPr lang="en-GB" sz="3200" dirty="0" smtClean="0">
              <a:solidFill>
                <a:schemeClr val="bg1"/>
              </a:solidFill>
            </a:endParaRPr>
          </a:p>
          <a:p>
            <a:pPr lvl="0"/>
            <a:r>
              <a:rPr lang="en-GB" sz="3200" dirty="0" smtClean="0">
                <a:solidFill>
                  <a:schemeClr val="bg1"/>
                </a:solidFill>
              </a:rPr>
              <a:t>a </a:t>
            </a:r>
            <a:r>
              <a:rPr lang="en-GB" sz="3200" dirty="0">
                <a:solidFill>
                  <a:schemeClr val="bg1"/>
                </a:solidFill>
              </a:rPr>
              <a:t>service </a:t>
            </a:r>
            <a:r>
              <a:rPr lang="en-GB" sz="3200" dirty="0" smtClean="0">
                <a:solidFill>
                  <a:schemeClr val="bg1"/>
                </a:solidFill>
              </a:rPr>
              <a:t>feature</a:t>
            </a:r>
            <a:r>
              <a:rPr lang="en-GB" sz="3200" dirty="0">
                <a:solidFill>
                  <a:schemeClr val="bg1"/>
                </a:solidFill>
              </a:rPr>
              <a:t>; </a:t>
            </a:r>
            <a:endParaRPr lang="en-GB" sz="3200" dirty="0" smtClean="0">
              <a:solidFill>
                <a:schemeClr val="bg1"/>
              </a:solidFill>
            </a:endParaRPr>
          </a:p>
          <a:p>
            <a:pPr lvl="0"/>
            <a:r>
              <a:rPr lang="en-GB" sz="3200" dirty="0" smtClean="0">
                <a:solidFill>
                  <a:schemeClr val="bg1"/>
                </a:solidFill>
              </a:rPr>
              <a:t>it </a:t>
            </a:r>
            <a:r>
              <a:rPr lang="en-GB" sz="3200" dirty="0">
                <a:solidFill>
                  <a:schemeClr val="bg1"/>
                </a:solidFill>
              </a:rPr>
              <a:t>is a protective </a:t>
            </a:r>
            <a:r>
              <a:rPr lang="en-GB" sz="3200" dirty="0" err="1" smtClean="0">
                <a:solidFill>
                  <a:schemeClr val="bg1"/>
                </a:solidFill>
              </a:rPr>
              <a:t>andrights</a:t>
            </a:r>
            <a:r>
              <a:rPr lang="en-GB" sz="3200" dirty="0" smtClean="0">
                <a:solidFill>
                  <a:schemeClr val="bg1"/>
                </a:solidFill>
              </a:rPr>
              <a:t>-enabling </a:t>
            </a:r>
            <a:r>
              <a:rPr lang="en-GB" sz="3200" dirty="0">
                <a:solidFill>
                  <a:schemeClr val="bg1"/>
                </a:solidFill>
              </a:rPr>
              <a:t>tool"</a:t>
            </a:r>
            <a:endParaRPr kumimoji="0" lang="fr-BE" sz="3200" b="0" i="0" u="none" strike="noStrike" kern="1200" cap="none" spc="0" normalizeH="0" baseline="0" noProof="0" dirty="0">
              <a:ln>
                <a:noFill/>
              </a:ln>
              <a:solidFill>
                <a:schemeClr val="bg1"/>
              </a:solidFill>
              <a:effectLst/>
              <a:uLnTx/>
              <a:uFillTx/>
              <a:latin typeface="Calibri"/>
            </a:endParaRPr>
          </a:p>
        </p:txBody>
      </p:sp>
      <p:pic>
        <p:nvPicPr>
          <p:cNvPr id="3" name="Picture 2"/>
          <p:cNvPicPr>
            <a:picLocks noChangeAspect="1"/>
          </p:cNvPicPr>
          <p:nvPr/>
        </p:nvPicPr>
        <p:blipFill>
          <a:blip r:embed="rId12"/>
          <a:stretch>
            <a:fillRect/>
          </a:stretch>
        </p:blipFill>
        <p:spPr>
          <a:xfrm>
            <a:off x="6896829" y="2581828"/>
            <a:ext cx="11489178" cy="6371672"/>
          </a:xfrm>
          <a:prstGeom prst="rect">
            <a:avLst/>
          </a:prstGeom>
        </p:spPr>
      </p:pic>
    </p:spTree>
    <p:extLst>
      <p:ext uri="{BB962C8B-B14F-4D97-AF65-F5344CB8AC3E}">
        <p14:creationId xmlns:p14="http://schemas.microsoft.com/office/powerpoint/2010/main" val="8774348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6"/>
          <p:cNvGrpSpPr/>
          <p:nvPr/>
        </p:nvGrpSpPr>
        <p:grpSpPr>
          <a:xfrm>
            <a:off x="-75057" y="0"/>
            <a:ext cx="11277600" cy="1112173"/>
            <a:chOff x="0" y="0"/>
            <a:chExt cx="12706049" cy="12950254"/>
          </a:xfrm>
        </p:grpSpPr>
        <p:pic>
          <p:nvPicPr>
            <p:cNvPr id="15" name="Picture 17"/>
            <p:cNvPicPr>
              <a:picLocks noChangeAspect="1"/>
            </p:cNvPicPr>
            <p:nvPr/>
          </p:nvPicPr>
          <p:blipFill>
            <a:blip r:embed="rId2">
              <a:alphaModFix amt="41000"/>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0" y="0"/>
              <a:ext cx="12706049" cy="12706049"/>
            </a:xfrm>
            <a:prstGeom prst="rect">
              <a:avLst/>
            </a:prstGeom>
          </p:spPr>
        </p:pic>
        <p:sp>
          <p:nvSpPr>
            <p:cNvPr id="16" name="TextBox 20"/>
            <p:cNvSpPr txBox="1"/>
            <p:nvPr/>
          </p:nvSpPr>
          <p:spPr>
            <a:xfrm>
              <a:off x="3297027" y="8449692"/>
              <a:ext cx="4114800" cy="450056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2371355" y="9730853"/>
            <a:ext cx="10783244" cy="0"/>
          </a:xfrm>
          <a:prstGeom prst="line">
            <a:avLst/>
          </a:prstGeom>
          <a:ln w="19050" cap="flat">
            <a:solidFill>
              <a:srgbClr val="471980"/>
            </a:solidFill>
            <a:prstDash val="solid"/>
            <a:headEnd type="none" w="sm" len="sm"/>
            <a:tailEnd type="none" w="sm" len="sm"/>
          </a:ln>
        </p:spPr>
      </p:sp>
      <p:sp>
        <p:nvSpPr>
          <p:cNvPr id="11" name="TextBox 11"/>
          <p:cNvSpPr txBox="1"/>
          <p:nvPr/>
        </p:nvSpPr>
        <p:spPr>
          <a:xfrm>
            <a:off x="304800" y="-34030"/>
            <a:ext cx="15971987" cy="1256754"/>
          </a:xfrm>
          <a:prstGeom prst="rect">
            <a:avLst/>
          </a:prstGeom>
        </p:spPr>
        <p:txBody>
          <a:bodyPr wrap="square" lIns="0" tIns="0" rIns="0" bIns="0" rtlCol="0" anchor="t">
            <a:spAutoFit/>
          </a:bodyPr>
          <a:lstStyle/>
          <a:p>
            <a:pPr marL="0" marR="0" lvl="0" indent="0" algn="l" defTabSz="914400" rtl="0" eaLnBrk="1" fontAlgn="auto" latinLnBrk="0" hangingPunct="1">
              <a:lnSpc>
                <a:spcPts val="9799"/>
              </a:lnSpc>
              <a:spcBef>
                <a:spcPts val="0"/>
              </a:spcBef>
              <a:spcAft>
                <a:spcPts val="0"/>
              </a:spcAft>
              <a:buClrTx/>
              <a:buSzTx/>
              <a:buFontTx/>
              <a:buNone/>
              <a:tabLst/>
              <a:defRPr/>
            </a:pPr>
            <a:r>
              <a:rPr kumimoji="0" lang="en-US" sz="6999" b="0" i="0" u="none" strike="noStrike" kern="1200" cap="none" spc="0" normalizeH="0" baseline="0" noProof="0" dirty="0" smtClean="0">
                <a:ln>
                  <a:noFill/>
                </a:ln>
                <a:solidFill>
                  <a:srgbClr val="471980"/>
                </a:solidFill>
                <a:effectLst/>
                <a:uLnTx/>
                <a:uFillTx/>
                <a:latin typeface="PF DinText Pro 1"/>
                <a:ea typeface="+mn-ea"/>
                <a:cs typeface="+mn-cs"/>
              </a:rPr>
              <a:t>Communication channels – Acute phase</a:t>
            </a:r>
            <a:endParaRPr kumimoji="0" lang="en-US" sz="6999" b="0" i="0" u="none" strike="noStrike" kern="1200" cap="none" spc="0" normalizeH="0" baseline="0" noProof="0" dirty="0">
              <a:ln>
                <a:noFill/>
              </a:ln>
              <a:solidFill>
                <a:srgbClr val="471980"/>
              </a:solidFill>
              <a:effectLst/>
              <a:uLnTx/>
              <a:uFillTx/>
              <a:latin typeface="PF DinText Pro 1"/>
              <a:ea typeface="+mn-ea"/>
              <a:cs typeface="+mn-cs"/>
            </a:endParaRPr>
          </a:p>
        </p:txBody>
      </p:sp>
      <p:pic>
        <p:nvPicPr>
          <p:cNvPr id="18" name="Picture 14"/>
          <p:cNvPicPr>
            <a:picLocks noChangeAspect="1"/>
          </p:cNvPicPr>
          <p:nvPr/>
        </p:nvPicPr>
        <p:blipFill>
          <a:blip r:embed="rId9"/>
          <a:srcRect/>
          <a:stretch>
            <a:fillRect/>
          </a:stretch>
        </p:blipFill>
        <p:spPr>
          <a:xfrm>
            <a:off x="10638717" y="9351304"/>
            <a:ext cx="1138162" cy="569606"/>
          </a:xfrm>
          <a:prstGeom prst="rect">
            <a:avLst/>
          </a:prstGeom>
        </p:spPr>
      </p:pic>
      <p:pic>
        <p:nvPicPr>
          <p:cNvPr id="20" name="Picture 19"/>
          <p:cNvPicPr/>
          <p:nvPr/>
        </p:nvPicPr>
        <p:blipFill>
          <a:blip r:embed="rId10" cstate="print">
            <a:extLst>
              <a:ext uri="{28A0092B-C50C-407E-A947-70E740481C1C}">
                <a14:useLocalDpi xmlns:a14="http://schemas.microsoft.com/office/drawing/2010/main" val="0"/>
              </a:ext>
            </a:extLst>
          </a:blip>
          <a:stretch>
            <a:fillRect/>
          </a:stretch>
        </p:blipFill>
        <p:spPr>
          <a:xfrm>
            <a:off x="12154140" y="9435610"/>
            <a:ext cx="2058635" cy="512513"/>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478000" y="9323346"/>
            <a:ext cx="618883" cy="624777"/>
          </a:xfrm>
          <a:prstGeom prst="rect">
            <a:avLst/>
          </a:prstGeom>
        </p:spPr>
      </p:pic>
      <p:sp>
        <p:nvSpPr>
          <p:cNvPr id="2" name="TextBox 1"/>
          <p:cNvSpPr txBox="1"/>
          <p:nvPr/>
        </p:nvSpPr>
        <p:spPr>
          <a:xfrm>
            <a:off x="10102" y="1231311"/>
            <a:ext cx="8534399" cy="8956298"/>
          </a:xfrm>
          <a:prstGeom prst="rect">
            <a:avLst/>
          </a:prstGeom>
          <a:solidFill>
            <a:srgbClr val="002060"/>
          </a:solidFill>
        </p:spPr>
        <p:txBody>
          <a:bodyPr wrap="square" rtlCol="0">
            <a:spAutoFit/>
          </a:bodyPr>
          <a:lstStyle/>
          <a:p>
            <a:pPr lvl="0"/>
            <a:r>
              <a:rPr lang="en-GB" sz="3200" dirty="0" smtClean="0">
                <a:solidFill>
                  <a:prstClr val="white"/>
                </a:solidFill>
              </a:rPr>
              <a:t>- Information </a:t>
            </a:r>
            <a:r>
              <a:rPr lang="en-GB" sz="3200" dirty="0">
                <a:solidFill>
                  <a:prstClr val="white"/>
                </a:solidFill>
              </a:rPr>
              <a:t>provision should be timely</a:t>
            </a:r>
            <a:r>
              <a:rPr lang="en-GB" sz="3200" dirty="0" smtClean="0">
                <a:solidFill>
                  <a:prstClr val="white"/>
                </a:solidFill>
              </a:rPr>
              <a:t>, accurate</a:t>
            </a:r>
            <a:r>
              <a:rPr lang="en-GB" sz="3200" dirty="0">
                <a:solidFill>
                  <a:prstClr val="white"/>
                </a:solidFill>
              </a:rPr>
              <a:t>, and tailored to the needs of different </a:t>
            </a:r>
            <a:r>
              <a:rPr lang="en-GB" sz="3200" dirty="0" smtClean="0">
                <a:solidFill>
                  <a:prstClr val="white"/>
                </a:solidFill>
              </a:rPr>
              <a:t>groups</a:t>
            </a:r>
          </a:p>
          <a:p>
            <a:pPr lvl="0"/>
            <a:endParaRPr kumimoji="0" lang="en-GB" sz="3200" b="0" i="0" u="none" strike="noStrike" kern="1200" cap="none" spc="0" normalizeH="0" baseline="0" noProof="0" dirty="0">
              <a:ln>
                <a:noFill/>
              </a:ln>
              <a:solidFill>
                <a:prstClr val="white"/>
              </a:solidFill>
              <a:effectLst/>
              <a:uLnTx/>
              <a:uFillTx/>
              <a:latin typeface="Calibri"/>
              <a:ea typeface="+mn-ea"/>
              <a:cs typeface="+mn-cs"/>
            </a:endParaRPr>
          </a:p>
          <a:p>
            <a:pPr lvl="0"/>
            <a:r>
              <a:rPr lang="en-GB" sz="3200" dirty="0" smtClean="0">
                <a:solidFill>
                  <a:prstClr val="white"/>
                </a:solidFill>
              </a:rPr>
              <a:t>- Clarity </a:t>
            </a:r>
            <a:r>
              <a:rPr lang="en-GB" sz="3200" dirty="0">
                <a:solidFill>
                  <a:prstClr val="white"/>
                </a:solidFill>
              </a:rPr>
              <a:t>and accessibility - messages should be </a:t>
            </a:r>
            <a:r>
              <a:rPr lang="en-GB" sz="3200" dirty="0" smtClean="0">
                <a:solidFill>
                  <a:prstClr val="white"/>
                </a:solidFill>
              </a:rPr>
              <a:t>concise and </a:t>
            </a:r>
            <a:r>
              <a:rPr lang="en-GB" sz="3200" dirty="0">
                <a:solidFill>
                  <a:prstClr val="white"/>
                </a:solidFill>
              </a:rPr>
              <a:t>using plain language. Visual aids, </a:t>
            </a:r>
            <a:r>
              <a:rPr lang="en-GB" sz="3200" dirty="0" smtClean="0">
                <a:solidFill>
                  <a:prstClr val="white"/>
                </a:solidFill>
              </a:rPr>
              <a:t>infographics </a:t>
            </a:r>
            <a:r>
              <a:rPr lang="en-GB" sz="3200" dirty="0" err="1" smtClean="0">
                <a:solidFill>
                  <a:prstClr val="white"/>
                </a:solidFill>
              </a:rPr>
              <a:t>etc</a:t>
            </a:r>
            <a:endParaRPr lang="en-GB" sz="3200" dirty="0" smtClean="0">
              <a:solidFill>
                <a:prstClr val="white"/>
              </a:solidFill>
            </a:endParaRPr>
          </a:p>
          <a:p>
            <a:pPr lvl="0"/>
            <a:endParaRPr kumimoji="0" lang="en-GB" sz="3200" b="0" i="0" u="none" strike="noStrike" kern="1200" cap="none" spc="0" normalizeH="0" baseline="0" noProof="0" dirty="0">
              <a:ln>
                <a:noFill/>
              </a:ln>
              <a:solidFill>
                <a:prstClr val="white"/>
              </a:solidFill>
              <a:effectLst/>
              <a:uLnTx/>
              <a:uFillTx/>
              <a:latin typeface="Calibri"/>
              <a:ea typeface="+mn-ea"/>
              <a:cs typeface="+mn-cs"/>
            </a:endParaRPr>
          </a:p>
          <a:p>
            <a:pPr lvl="0"/>
            <a:r>
              <a:rPr lang="fr-BE" sz="3200" dirty="0" smtClean="0">
                <a:solidFill>
                  <a:prstClr val="white"/>
                </a:solidFill>
              </a:rPr>
              <a:t>- </a:t>
            </a:r>
            <a:r>
              <a:rPr lang="fr-BE" sz="3200" dirty="0" err="1" smtClean="0">
                <a:solidFill>
                  <a:prstClr val="white"/>
                </a:solidFill>
              </a:rPr>
              <a:t>Multilingual</a:t>
            </a:r>
            <a:r>
              <a:rPr lang="fr-BE" sz="3200" dirty="0" smtClean="0">
                <a:solidFill>
                  <a:prstClr val="white"/>
                </a:solidFill>
              </a:rPr>
              <a:t> </a:t>
            </a:r>
          </a:p>
          <a:p>
            <a:pPr lvl="0"/>
            <a:endParaRPr kumimoji="0" lang="fr-BE" sz="3200" b="0" i="0" u="none" strike="noStrike" kern="1200" cap="none" spc="0" normalizeH="0" baseline="0" noProof="0" dirty="0">
              <a:ln>
                <a:noFill/>
              </a:ln>
              <a:solidFill>
                <a:prstClr val="white"/>
              </a:solidFill>
              <a:effectLst/>
              <a:uLnTx/>
              <a:uFillTx/>
              <a:latin typeface="Calibri"/>
              <a:ea typeface="+mn-ea"/>
              <a:cs typeface="+mn-cs"/>
            </a:endParaRPr>
          </a:p>
          <a:p>
            <a:pPr lvl="0"/>
            <a:r>
              <a:rPr lang="fr-BE" sz="3200" dirty="0" smtClean="0">
                <a:solidFill>
                  <a:prstClr val="white"/>
                </a:solidFill>
                <a:latin typeface="Calibri"/>
              </a:rPr>
              <a:t>- Delivery </a:t>
            </a:r>
            <a:r>
              <a:rPr lang="fr-BE" sz="3200" dirty="0" err="1" smtClean="0">
                <a:solidFill>
                  <a:prstClr val="white"/>
                </a:solidFill>
                <a:latin typeface="Calibri"/>
              </a:rPr>
              <a:t>through</a:t>
            </a:r>
            <a:r>
              <a:rPr lang="fr-BE" sz="3200" dirty="0" smtClean="0">
                <a:solidFill>
                  <a:prstClr val="white"/>
                </a:solidFill>
                <a:latin typeface="Calibri"/>
              </a:rPr>
              <a:t> multiple </a:t>
            </a:r>
            <a:r>
              <a:rPr lang="fr-BE" sz="3200" dirty="0" err="1" smtClean="0">
                <a:solidFill>
                  <a:prstClr val="white"/>
                </a:solidFill>
                <a:latin typeface="Calibri"/>
              </a:rPr>
              <a:t>channels</a:t>
            </a:r>
            <a:r>
              <a:rPr lang="fr-BE" sz="3200" dirty="0" smtClean="0">
                <a:solidFill>
                  <a:prstClr val="white"/>
                </a:solidFill>
                <a:latin typeface="Calibri"/>
              </a:rPr>
              <a:t> - </a:t>
            </a:r>
            <a:r>
              <a:rPr lang="en-GB" sz="3200" dirty="0">
                <a:solidFill>
                  <a:prstClr val="white"/>
                </a:solidFill>
              </a:rPr>
              <a:t>e.g., crisis helplines, local radio, </a:t>
            </a:r>
            <a:r>
              <a:rPr lang="en-GB" sz="3200" dirty="0" smtClean="0">
                <a:solidFill>
                  <a:prstClr val="white"/>
                </a:solidFill>
              </a:rPr>
              <a:t>SMS alerts</a:t>
            </a:r>
            <a:r>
              <a:rPr lang="en-GB" sz="3200" dirty="0">
                <a:solidFill>
                  <a:prstClr val="white"/>
                </a:solidFill>
              </a:rPr>
              <a:t>, public announcements, or </a:t>
            </a:r>
            <a:r>
              <a:rPr lang="en-GB" sz="3200" dirty="0" smtClean="0">
                <a:solidFill>
                  <a:prstClr val="white"/>
                </a:solidFill>
              </a:rPr>
              <a:t>apps </a:t>
            </a:r>
            <a:r>
              <a:rPr lang="en-GB" sz="3200" dirty="0" err="1" smtClean="0">
                <a:solidFill>
                  <a:prstClr val="white"/>
                </a:solidFill>
              </a:rPr>
              <a:t>etc</a:t>
            </a:r>
            <a:endParaRPr lang="en-GB" sz="3200" dirty="0" smtClean="0">
              <a:solidFill>
                <a:prstClr val="white"/>
              </a:solidFill>
            </a:endParaRPr>
          </a:p>
          <a:p>
            <a:pPr lvl="0"/>
            <a:endParaRPr kumimoji="0" lang="en-GB" sz="3200" b="0" i="0" u="none" strike="noStrike" kern="1200" cap="none" spc="0" normalizeH="0" baseline="0" noProof="0" dirty="0">
              <a:ln>
                <a:noFill/>
              </a:ln>
              <a:solidFill>
                <a:prstClr val="white"/>
              </a:solidFill>
              <a:effectLst/>
              <a:uLnTx/>
              <a:uFillTx/>
              <a:latin typeface="Calibri"/>
              <a:ea typeface="+mn-ea"/>
              <a:cs typeface="+mn-cs"/>
            </a:endParaRPr>
          </a:p>
          <a:p>
            <a:pPr lvl="0"/>
            <a:r>
              <a:rPr lang="en-GB" sz="3200" dirty="0" smtClean="0">
                <a:solidFill>
                  <a:prstClr val="white"/>
                </a:solidFill>
              </a:rPr>
              <a:t>- What information </a:t>
            </a:r>
            <a:r>
              <a:rPr lang="en-GB" sz="3200" dirty="0">
                <a:solidFill>
                  <a:prstClr val="white"/>
                </a:solidFill>
              </a:rPr>
              <a:t>should be included e.g. </a:t>
            </a:r>
            <a:r>
              <a:rPr lang="en-GB" sz="3200" dirty="0" smtClean="0">
                <a:solidFill>
                  <a:prstClr val="white"/>
                </a:solidFill>
              </a:rPr>
              <a:t>medical </a:t>
            </a:r>
            <a:r>
              <a:rPr lang="en-GB" sz="3200" dirty="0">
                <a:solidFill>
                  <a:prstClr val="white"/>
                </a:solidFill>
              </a:rPr>
              <a:t>assistance, </a:t>
            </a:r>
            <a:r>
              <a:rPr lang="en-GB" sz="3200" dirty="0" smtClean="0">
                <a:solidFill>
                  <a:prstClr val="white"/>
                </a:solidFill>
              </a:rPr>
              <a:t>access  specialised </a:t>
            </a:r>
            <a:r>
              <a:rPr lang="en-GB" sz="3200" dirty="0">
                <a:solidFill>
                  <a:prstClr val="white"/>
                </a:solidFill>
              </a:rPr>
              <a:t>support services, </a:t>
            </a:r>
            <a:r>
              <a:rPr lang="en-GB" sz="3200" dirty="0" smtClean="0">
                <a:solidFill>
                  <a:prstClr val="white"/>
                </a:solidFill>
              </a:rPr>
              <a:t>family assistance </a:t>
            </a:r>
            <a:r>
              <a:rPr lang="en-GB" sz="3200" dirty="0">
                <a:solidFill>
                  <a:prstClr val="white"/>
                </a:solidFill>
              </a:rPr>
              <a:t>procedures, </a:t>
            </a:r>
            <a:r>
              <a:rPr lang="en-GB" sz="3200" dirty="0" smtClean="0">
                <a:solidFill>
                  <a:prstClr val="white"/>
                </a:solidFill>
              </a:rPr>
              <a:t>psychological first aid</a:t>
            </a:r>
            <a:r>
              <a:rPr lang="en-GB" sz="3200" dirty="0">
                <a:solidFill>
                  <a:prstClr val="white"/>
                </a:solidFill>
              </a:rPr>
              <a:t>, legal rights, or compensation schemes,</a:t>
            </a:r>
            <a:endParaRPr kumimoji="0" lang="fr-BE"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12"/>
          <a:stretch>
            <a:fillRect/>
          </a:stretch>
        </p:blipFill>
        <p:spPr>
          <a:xfrm>
            <a:off x="8526460" y="2857500"/>
            <a:ext cx="9853126" cy="4191000"/>
          </a:xfrm>
          <a:prstGeom prst="rect">
            <a:avLst/>
          </a:prstGeom>
        </p:spPr>
      </p:pic>
    </p:spTree>
    <p:extLst>
      <p:ext uri="{BB962C8B-B14F-4D97-AF65-F5344CB8AC3E}">
        <p14:creationId xmlns:p14="http://schemas.microsoft.com/office/powerpoint/2010/main" val="5451077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6"/>
          <p:cNvGrpSpPr/>
          <p:nvPr/>
        </p:nvGrpSpPr>
        <p:grpSpPr>
          <a:xfrm>
            <a:off x="0" y="0"/>
            <a:ext cx="11277600" cy="1112173"/>
            <a:chOff x="0" y="0"/>
            <a:chExt cx="12706049" cy="12950254"/>
          </a:xfrm>
        </p:grpSpPr>
        <p:pic>
          <p:nvPicPr>
            <p:cNvPr id="15" name="Picture 17"/>
            <p:cNvPicPr>
              <a:picLocks noChangeAspect="1"/>
            </p:cNvPicPr>
            <p:nvPr/>
          </p:nvPicPr>
          <p:blipFill>
            <a:blip r:embed="rId2">
              <a:alphaModFix amt="41000"/>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0" y="0"/>
              <a:ext cx="12706049" cy="12706049"/>
            </a:xfrm>
            <a:prstGeom prst="rect">
              <a:avLst/>
            </a:prstGeom>
          </p:spPr>
        </p:pic>
        <p:sp>
          <p:nvSpPr>
            <p:cNvPr id="16" name="TextBox 20"/>
            <p:cNvSpPr txBox="1"/>
            <p:nvPr/>
          </p:nvSpPr>
          <p:spPr>
            <a:xfrm>
              <a:off x="3297027" y="8449692"/>
              <a:ext cx="4114800" cy="4500562"/>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a:off x="-2371355" y="9730853"/>
            <a:ext cx="10783244" cy="0"/>
          </a:xfrm>
          <a:prstGeom prst="line">
            <a:avLst/>
          </a:prstGeom>
          <a:ln w="19050" cap="flat">
            <a:solidFill>
              <a:srgbClr val="471980"/>
            </a:solidFill>
            <a:prstDash val="solid"/>
            <a:headEnd type="none" w="sm" len="sm"/>
            <a:tailEnd type="none" w="sm" len="sm"/>
          </a:ln>
        </p:spPr>
      </p:sp>
      <p:sp>
        <p:nvSpPr>
          <p:cNvPr id="11" name="TextBox 11"/>
          <p:cNvSpPr txBox="1"/>
          <p:nvPr/>
        </p:nvSpPr>
        <p:spPr>
          <a:xfrm>
            <a:off x="0" y="-165554"/>
            <a:ext cx="18059400" cy="1256754"/>
          </a:xfrm>
          <a:prstGeom prst="rect">
            <a:avLst/>
          </a:prstGeom>
        </p:spPr>
        <p:txBody>
          <a:bodyPr wrap="square" lIns="0" tIns="0" rIns="0" bIns="0" rtlCol="0" anchor="t">
            <a:spAutoFit/>
          </a:bodyPr>
          <a:lstStyle/>
          <a:p>
            <a:pPr>
              <a:lnSpc>
                <a:spcPts val="9799"/>
              </a:lnSpc>
            </a:pPr>
            <a:r>
              <a:rPr lang="en-US" sz="6999" dirty="0" smtClean="0">
                <a:solidFill>
                  <a:srgbClr val="471980"/>
                </a:solidFill>
                <a:latin typeface="PF DinText Pro 1"/>
              </a:rPr>
              <a:t> Seven phases for Communication/ prevention</a:t>
            </a:r>
            <a:endParaRPr lang="en-US" sz="6999" dirty="0">
              <a:solidFill>
                <a:srgbClr val="471980"/>
              </a:solidFill>
              <a:latin typeface="PF DinText Pro 1"/>
            </a:endParaRPr>
          </a:p>
        </p:txBody>
      </p:sp>
      <p:sp>
        <p:nvSpPr>
          <p:cNvPr id="13" name="TextBox 13"/>
          <p:cNvSpPr txBox="1"/>
          <p:nvPr/>
        </p:nvSpPr>
        <p:spPr>
          <a:xfrm>
            <a:off x="228600" y="1170872"/>
            <a:ext cx="17830800" cy="7602081"/>
          </a:xfrm>
          <a:prstGeom prst="rect">
            <a:avLst/>
          </a:prstGeom>
          <a:solidFill>
            <a:srgbClr val="3B2268"/>
          </a:solidFill>
        </p:spPr>
        <p:txBody>
          <a:bodyPr wrap="square" lIns="0" tIns="0" rIns="0" bIns="0" rtlCol="0" anchor="t">
            <a:spAutoFit/>
          </a:bodyPr>
          <a:lstStyle/>
          <a:p>
            <a:r>
              <a:rPr lang="en-GB" dirty="0">
                <a:solidFill>
                  <a:schemeClr val="bg1"/>
                </a:solidFill>
              </a:rPr>
              <a:t> </a:t>
            </a:r>
          </a:p>
          <a:p>
            <a:pPr lvl="0"/>
            <a:r>
              <a:rPr lang="en-GB" sz="2800" b="1" dirty="0">
                <a:solidFill>
                  <a:schemeClr val="bg1"/>
                </a:solidFill>
              </a:rPr>
              <a:t>Ticket sales - Pre-Event phase =</a:t>
            </a:r>
            <a:r>
              <a:rPr lang="en-GB" sz="2800" dirty="0">
                <a:solidFill>
                  <a:schemeClr val="bg1"/>
                </a:solidFill>
              </a:rPr>
              <a:t> potential to influence the behaviour/expectations of people. Use of colour coding/numerical coding. Understand &amp; analyse your audience  </a:t>
            </a:r>
          </a:p>
          <a:p>
            <a:pPr lvl="0"/>
            <a:endParaRPr lang="en-GB" sz="2800" b="1" dirty="0" smtClean="0">
              <a:solidFill>
                <a:schemeClr val="bg1"/>
              </a:solidFill>
            </a:endParaRPr>
          </a:p>
          <a:p>
            <a:pPr lvl="0"/>
            <a:r>
              <a:rPr lang="en-GB" sz="2800" b="1" dirty="0" smtClean="0">
                <a:solidFill>
                  <a:schemeClr val="bg1"/>
                </a:solidFill>
              </a:rPr>
              <a:t>Arrival </a:t>
            </a:r>
            <a:r>
              <a:rPr lang="en-GB" sz="2800" b="1" dirty="0">
                <a:solidFill>
                  <a:schemeClr val="bg1"/>
                </a:solidFill>
              </a:rPr>
              <a:t>Phase = arrive in a city/location.</a:t>
            </a:r>
            <a:r>
              <a:rPr lang="en-GB" sz="2800" dirty="0">
                <a:solidFill>
                  <a:schemeClr val="bg1"/>
                </a:solidFill>
              </a:rPr>
              <a:t> Opportunity to secure event &amp; help your audience: clear signings, </a:t>
            </a:r>
            <a:r>
              <a:rPr lang="en-GB" sz="2800" dirty="0" smtClean="0">
                <a:solidFill>
                  <a:schemeClr val="bg1"/>
                </a:solidFill>
              </a:rPr>
              <a:t>well-lit </a:t>
            </a:r>
            <a:r>
              <a:rPr lang="en-GB" sz="2800" dirty="0">
                <a:solidFill>
                  <a:schemeClr val="bg1"/>
                </a:solidFill>
              </a:rPr>
              <a:t>security patrols, volunteers, etc.; information panels, etc.  </a:t>
            </a:r>
          </a:p>
          <a:p>
            <a:pPr lvl="0"/>
            <a:endParaRPr lang="en-GB" sz="2800" b="1" dirty="0" smtClean="0">
              <a:solidFill>
                <a:schemeClr val="bg1"/>
              </a:solidFill>
            </a:endParaRPr>
          </a:p>
          <a:p>
            <a:pPr lvl="0"/>
            <a:r>
              <a:rPr lang="en-GB" sz="2800" b="1" dirty="0" smtClean="0">
                <a:solidFill>
                  <a:schemeClr val="bg1"/>
                </a:solidFill>
              </a:rPr>
              <a:t>Last </a:t>
            </a:r>
            <a:r>
              <a:rPr lang="en-GB" sz="2800" b="1" dirty="0">
                <a:solidFill>
                  <a:schemeClr val="bg1"/>
                </a:solidFill>
              </a:rPr>
              <a:t>Mile/Grey Space/Zone X Phase</a:t>
            </a:r>
            <a:r>
              <a:rPr lang="en-GB" sz="2800" dirty="0">
                <a:solidFill>
                  <a:schemeClr val="bg1"/>
                </a:solidFill>
              </a:rPr>
              <a:t> </a:t>
            </a:r>
            <a:r>
              <a:rPr lang="en-GB" sz="2800" b="1" dirty="0">
                <a:solidFill>
                  <a:schemeClr val="bg1"/>
                </a:solidFill>
              </a:rPr>
              <a:t>= </a:t>
            </a:r>
            <a:r>
              <a:rPr lang="en-GB" sz="2800" dirty="0">
                <a:solidFill>
                  <a:schemeClr val="bg1"/>
                </a:solidFill>
              </a:rPr>
              <a:t>number one security concern (thefts, assaults, etc.). Great opportunity for psychological security. Important to establish who owns that location.</a:t>
            </a:r>
          </a:p>
          <a:p>
            <a:pPr lvl="0"/>
            <a:endParaRPr lang="en-GB" sz="2800" b="1" dirty="0" smtClean="0">
              <a:solidFill>
                <a:schemeClr val="bg1"/>
              </a:solidFill>
            </a:endParaRPr>
          </a:p>
          <a:p>
            <a:pPr lvl="0"/>
            <a:r>
              <a:rPr lang="en-GB" sz="2800" b="1" dirty="0" smtClean="0">
                <a:solidFill>
                  <a:schemeClr val="bg1"/>
                </a:solidFill>
              </a:rPr>
              <a:t>Ingress </a:t>
            </a:r>
            <a:r>
              <a:rPr lang="en-GB" sz="2800" b="1" dirty="0">
                <a:solidFill>
                  <a:schemeClr val="bg1"/>
                </a:solidFill>
              </a:rPr>
              <a:t>Phase = </a:t>
            </a:r>
            <a:r>
              <a:rPr lang="en-GB" sz="2800" dirty="0">
                <a:solidFill>
                  <a:schemeClr val="bg1"/>
                </a:solidFill>
              </a:rPr>
              <a:t>robust security to detect  </a:t>
            </a:r>
            <a:endParaRPr lang="en-GB" sz="2800" dirty="0" smtClean="0">
              <a:solidFill>
                <a:schemeClr val="bg1"/>
              </a:solidFill>
            </a:endParaRPr>
          </a:p>
          <a:p>
            <a:pPr lvl="0"/>
            <a:endParaRPr lang="en-GB" sz="2800" dirty="0">
              <a:solidFill>
                <a:schemeClr val="bg1"/>
              </a:solidFill>
            </a:endParaRPr>
          </a:p>
          <a:p>
            <a:pPr lvl="0"/>
            <a:r>
              <a:rPr lang="en-GB" sz="2800" b="1" dirty="0">
                <a:solidFill>
                  <a:schemeClr val="bg1"/>
                </a:solidFill>
              </a:rPr>
              <a:t>Circulation Phase =</a:t>
            </a:r>
            <a:r>
              <a:rPr lang="en-GB" sz="2800" dirty="0">
                <a:solidFill>
                  <a:schemeClr val="bg1"/>
                </a:solidFill>
              </a:rPr>
              <a:t> key things on ground- locations with multiple language speakers to look after guests (app, water, locations to get advice, meeting points, etc.)</a:t>
            </a:r>
          </a:p>
          <a:p>
            <a:pPr lvl="0"/>
            <a:endParaRPr lang="en-GB" sz="2800" b="1" dirty="0" smtClean="0">
              <a:solidFill>
                <a:schemeClr val="bg1"/>
              </a:solidFill>
            </a:endParaRPr>
          </a:p>
          <a:p>
            <a:pPr lvl="0"/>
            <a:r>
              <a:rPr lang="en-GB" sz="2800" b="1" dirty="0" smtClean="0">
                <a:solidFill>
                  <a:schemeClr val="bg1"/>
                </a:solidFill>
              </a:rPr>
              <a:t>Egress </a:t>
            </a:r>
            <a:r>
              <a:rPr lang="en-GB" sz="2800" b="1" dirty="0">
                <a:solidFill>
                  <a:schemeClr val="bg1"/>
                </a:solidFill>
              </a:rPr>
              <a:t>Phase</a:t>
            </a:r>
            <a:endParaRPr lang="en-GB" sz="2800" dirty="0">
              <a:solidFill>
                <a:schemeClr val="bg1"/>
              </a:solidFill>
            </a:endParaRPr>
          </a:p>
          <a:p>
            <a:pPr lvl="0"/>
            <a:endParaRPr lang="en-GB" sz="2800" b="1" dirty="0" smtClean="0">
              <a:solidFill>
                <a:schemeClr val="bg1"/>
              </a:solidFill>
            </a:endParaRPr>
          </a:p>
          <a:p>
            <a:pPr lvl="0"/>
            <a:r>
              <a:rPr lang="en-GB" sz="2800" b="1" dirty="0" smtClean="0">
                <a:solidFill>
                  <a:schemeClr val="bg1"/>
                </a:solidFill>
              </a:rPr>
              <a:t>Dispersal </a:t>
            </a:r>
            <a:r>
              <a:rPr lang="en-GB" sz="2800" b="1" dirty="0">
                <a:solidFill>
                  <a:schemeClr val="bg1"/>
                </a:solidFill>
              </a:rPr>
              <a:t>Phase = </a:t>
            </a:r>
            <a:r>
              <a:rPr lang="en-GB" sz="2800" dirty="0">
                <a:solidFill>
                  <a:schemeClr val="bg1"/>
                </a:solidFill>
              </a:rPr>
              <a:t>security &amp; safety concerns until the grey area </a:t>
            </a:r>
            <a:endParaRPr lang="en-US" sz="3600" dirty="0" smtClean="0">
              <a:solidFill>
                <a:schemeClr val="bg1"/>
              </a:solidFill>
              <a:latin typeface="PF DinText Pro 2"/>
            </a:endParaRPr>
          </a:p>
        </p:txBody>
      </p:sp>
      <p:pic>
        <p:nvPicPr>
          <p:cNvPr id="18" name="Picture 14"/>
          <p:cNvPicPr>
            <a:picLocks noChangeAspect="1"/>
          </p:cNvPicPr>
          <p:nvPr/>
        </p:nvPicPr>
        <p:blipFill>
          <a:blip r:embed="rId9"/>
          <a:srcRect/>
          <a:stretch>
            <a:fillRect/>
          </a:stretch>
        </p:blipFill>
        <p:spPr>
          <a:xfrm>
            <a:off x="10638717" y="9351304"/>
            <a:ext cx="1138162" cy="569606"/>
          </a:xfrm>
          <a:prstGeom prst="rect">
            <a:avLst/>
          </a:prstGeom>
        </p:spPr>
      </p:pic>
      <p:pic>
        <p:nvPicPr>
          <p:cNvPr id="19"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267282" y="9320758"/>
            <a:ext cx="932723" cy="699542"/>
          </a:xfrm>
          <a:prstGeom prst="rect">
            <a:avLst/>
          </a:prstGeom>
        </p:spPr>
      </p:pic>
      <p:pic>
        <p:nvPicPr>
          <p:cNvPr id="20" name="Picture 19"/>
          <p:cNvPicPr/>
          <p:nvPr/>
        </p:nvPicPr>
        <p:blipFill>
          <a:blip r:embed="rId13" cstate="print">
            <a:extLst>
              <a:ext uri="{28A0092B-C50C-407E-A947-70E740481C1C}">
                <a14:useLocalDpi xmlns:a14="http://schemas.microsoft.com/office/drawing/2010/main" val="0"/>
              </a:ext>
            </a:extLst>
          </a:blip>
          <a:stretch>
            <a:fillRect/>
          </a:stretch>
        </p:blipFill>
        <p:spPr>
          <a:xfrm>
            <a:off x="12154140" y="9435610"/>
            <a:ext cx="2058635" cy="512513"/>
          </a:xfrm>
          <a:prstGeom prst="rect">
            <a:avLst/>
          </a:prstGeom>
        </p:spPr>
      </p:pic>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478000" y="9323346"/>
            <a:ext cx="618883" cy="624777"/>
          </a:xfrm>
          <a:prstGeom prst="rect">
            <a:avLst/>
          </a:prstGeom>
        </p:spPr>
      </p:pic>
    </p:spTree>
    <p:extLst>
      <p:ext uri="{BB962C8B-B14F-4D97-AF65-F5344CB8AC3E}">
        <p14:creationId xmlns:p14="http://schemas.microsoft.com/office/powerpoint/2010/main" val="16695298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6"/>
          <p:cNvGrpSpPr/>
          <p:nvPr/>
        </p:nvGrpSpPr>
        <p:grpSpPr>
          <a:xfrm>
            <a:off x="0" y="23518"/>
            <a:ext cx="11277600" cy="1112173"/>
            <a:chOff x="0" y="0"/>
            <a:chExt cx="12706049" cy="12950254"/>
          </a:xfrm>
        </p:grpSpPr>
        <p:pic>
          <p:nvPicPr>
            <p:cNvPr id="15" name="Picture 17"/>
            <p:cNvPicPr>
              <a:picLocks noChangeAspect="1"/>
            </p:cNvPicPr>
            <p:nvPr/>
          </p:nvPicPr>
          <p:blipFill>
            <a:blip r:embed="rId2">
              <a:alphaModFix amt="41000"/>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0" y="0"/>
              <a:ext cx="12706049" cy="12706049"/>
            </a:xfrm>
            <a:prstGeom prst="rect">
              <a:avLst/>
            </a:prstGeom>
          </p:spPr>
        </p:pic>
        <p:sp>
          <p:nvSpPr>
            <p:cNvPr id="16" name="TextBox 20"/>
            <p:cNvSpPr txBox="1"/>
            <p:nvPr/>
          </p:nvSpPr>
          <p:spPr>
            <a:xfrm>
              <a:off x="3297027" y="8449692"/>
              <a:ext cx="4114800" cy="4500562"/>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a:off x="-2371355" y="9730853"/>
            <a:ext cx="10783244" cy="0"/>
          </a:xfrm>
          <a:prstGeom prst="line">
            <a:avLst/>
          </a:prstGeom>
          <a:ln w="19050" cap="flat">
            <a:solidFill>
              <a:srgbClr val="471980"/>
            </a:solidFill>
            <a:prstDash val="solid"/>
            <a:headEnd type="none" w="sm" len="sm"/>
            <a:tailEnd type="none" w="sm" len="sm"/>
          </a:ln>
        </p:spPr>
      </p:sp>
      <p:sp>
        <p:nvSpPr>
          <p:cNvPr id="11" name="TextBox 11"/>
          <p:cNvSpPr txBox="1"/>
          <p:nvPr/>
        </p:nvSpPr>
        <p:spPr>
          <a:xfrm>
            <a:off x="609600" y="-62861"/>
            <a:ext cx="16899418" cy="1143455"/>
          </a:xfrm>
          <a:prstGeom prst="rect">
            <a:avLst/>
          </a:prstGeom>
        </p:spPr>
        <p:txBody>
          <a:bodyPr wrap="square" lIns="0" tIns="0" rIns="0" bIns="0" rtlCol="0" anchor="t">
            <a:spAutoFit/>
          </a:bodyPr>
          <a:lstStyle/>
          <a:p>
            <a:pPr>
              <a:lnSpc>
                <a:spcPts val="9799"/>
              </a:lnSpc>
            </a:pPr>
            <a:r>
              <a:rPr lang="en-US" sz="6999" dirty="0" smtClean="0">
                <a:solidFill>
                  <a:srgbClr val="471980"/>
                </a:solidFill>
                <a:latin typeface="PF DinText Pro 1"/>
              </a:rPr>
              <a:t> Pre/during-event </a:t>
            </a:r>
            <a:r>
              <a:rPr lang="en-US" sz="6999" dirty="0" err="1">
                <a:solidFill>
                  <a:srgbClr val="471980"/>
                </a:solidFill>
                <a:latin typeface="PF DinText Pro 1"/>
              </a:rPr>
              <a:t>C</a:t>
            </a:r>
            <a:r>
              <a:rPr lang="en-US" sz="6999" dirty="0" err="1" smtClean="0">
                <a:solidFill>
                  <a:srgbClr val="471980"/>
                </a:solidFill>
                <a:latin typeface="PF DinText Pro 1"/>
              </a:rPr>
              <a:t>omms</a:t>
            </a:r>
            <a:r>
              <a:rPr lang="en-US" sz="6999" dirty="0" smtClean="0">
                <a:solidFill>
                  <a:srgbClr val="471980"/>
                </a:solidFill>
                <a:latin typeface="PF DinText Pro 1"/>
              </a:rPr>
              <a:t> and Actions</a:t>
            </a:r>
            <a:endParaRPr lang="en-US" sz="6999" dirty="0">
              <a:solidFill>
                <a:srgbClr val="471980"/>
              </a:solidFill>
              <a:latin typeface="PF DinText Pro 1"/>
            </a:endParaRPr>
          </a:p>
        </p:txBody>
      </p:sp>
      <p:pic>
        <p:nvPicPr>
          <p:cNvPr id="18" name="Picture 14"/>
          <p:cNvPicPr>
            <a:picLocks noChangeAspect="1"/>
          </p:cNvPicPr>
          <p:nvPr/>
        </p:nvPicPr>
        <p:blipFill>
          <a:blip r:embed="rId9"/>
          <a:srcRect/>
          <a:stretch>
            <a:fillRect/>
          </a:stretch>
        </p:blipFill>
        <p:spPr>
          <a:xfrm>
            <a:off x="10638717" y="9351304"/>
            <a:ext cx="1138162" cy="569606"/>
          </a:xfrm>
          <a:prstGeom prst="rect">
            <a:avLst/>
          </a:prstGeom>
        </p:spPr>
      </p:pic>
      <p:pic>
        <p:nvPicPr>
          <p:cNvPr id="19"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267282" y="9320758"/>
            <a:ext cx="932723" cy="699542"/>
          </a:xfrm>
          <a:prstGeom prst="rect">
            <a:avLst/>
          </a:prstGeom>
        </p:spPr>
      </p:pic>
      <p:pic>
        <p:nvPicPr>
          <p:cNvPr id="20" name="Picture 19"/>
          <p:cNvPicPr/>
          <p:nvPr/>
        </p:nvPicPr>
        <p:blipFill>
          <a:blip r:embed="rId13" cstate="print">
            <a:extLst>
              <a:ext uri="{28A0092B-C50C-407E-A947-70E740481C1C}">
                <a14:useLocalDpi xmlns:a14="http://schemas.microsoft.com/office/drawing/2010/main" val="0"/>
              </a:ext>
            </a:extLst>
          </a:blip>
          <a:stretch>
            <a:fillRect/>
          </a:stretch>
        </p:blipFill>
        <p:spPr>
          <a:xfrm>
            <a:off x="12154140" y="9435610"/>
            <a:ext cx="2058635" cy="512513"/>
          </a:xfrm>
          <a:prstGeom prst="rect">
            <a:avLst/>
          </a:prstGeom>
        </p:spPr>
      </p:pic>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478000" y="9323346"/>
            <a:ext cx="618883" cy="624777"/>
          </a:xfrm>
          <a:prstGeom prst="rect">
            <a:avLst/>
          </a:prstGeom>
        </p:spPr>
      </p:pic>
      <p:pic>
        <p:nvPicPr>
          <p:cNvPr id="17" name="Picture 16"/>
          <p:cNvPicPr>
            <a:picLocks noChangeAspect="1"/>
          </p:cNvPicPr>
          <p:nvPr/>
        </p:nvPicPr>
        <p:blipFill>
          <a:blip r:embed="rId15"/>
          <a:stretch>
            <a:fillRect/>
          </a:stretch>
        </p:blipFill>
        <p:spPr>
          <a:xfrm>
            <a:off x="345129" y="2336197"/>
            <a:ext cx="4607513" cy="1646759"/>
          </a:xfrm>
          <a:prstGeom prst="rect">
            <a:avLst/>
          </a:prstGeom>
        </p:spPr>
      </p:pic>
      <p:pic>
        <p:nvPicPr>
          <p:cNvPr id="22" name="Picture 21"/>
          <p:cNvPicPr>
            <a:picLocks noChangeAspect="1"/>
          </p:cNvPicPr>
          <p:nvPr/>
        </p:nvPicPr>
        <p:blipFill>
          <a:blip r:embed="rId16"/>
          <a:stretch>
            <a:fillRect/>
          </a:stretch>
        </p:blipFill>
        <p:spPr>
          <a:xfrm>
            <a:off x="423858" y="4739877"/>
            <a:ext cx="2303049" cy="4094310"/>
          </a:xfrm>
          <a:prstGeom prst="rect">
            <a:avLst/>
          </a:prstGeom>
        </p:spPr>
      </p:pic>
      <p:pic>
        <p:nvPicPr>
          <p:cNvPr id="23" name="Picture 3" descr="Uma imagem com texto, captura de ecrã, Tipo de letra, Página web&#10;&#10;Descrição gerada automaticamente">
            <a:extLst>
              <a:ext uri="{FF2B5EF4-FFF2-40B4-BE49-F238E27FC236}">
                <a16:creationId xmlns:a16="http://schemas.microsoft.com/office/drawing/2014/main" id="{00D53D90-E670-5ED0-0EAB-31122E36D6E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952498" y="1744521"/>
            <a:ext cx="2914484" cy="507537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8"/>
          <a:stretch>
            <a:fillRect/>
          </a:stretch>
        </p:blipFill>
        <p:spPr>
          <a:xfrm>
            <a:off x="4881826" y="7194194"/>
            <a:ext cx="1809750" cy="1800225"/>
          </a:xfrm>
          <a:prstGeom prst="rect">
            <a:avLst/>
          </a:prstGeom>
        </p:spPr>
      </p:pic>
      <p:pic>
        <p:nvPicPr>
          <p:cNvPr id="24" name="Imagem 25">
            <a:extLst>
              <a:ext uri="{FF2B5EF4-FFF2-40B4-BE49-F238E27FC236}">
                <a16:creationId xmlns:a16="http://schemas.microsoft.com/office/drawing/2014/main" id="{3D5AD046-A171-9F54-EC6A-561469CAD51A}"/>
              </a:ext>
            </a:extLst>
          </p:cNvPr>
          <p:cNvPicPr>
            <a:picLocks noChangeAspect="1"/>
          </p:cNvPicPr>
          <p:nvPr/>
        </p:nvPicPr>
        <p:blipFill>
          <a:blip r:embed="rId19"/>
          <a:stretch>
            <a:fillRect/>
          </a:stretch>
        </p:blipFill>
        <p:spPr>
          <a:xfrm>
            <a:off x="15693668" y="1916620"/>
            <a:ext cx="2206476" cy="4903280"/>
          </a:xfrm>
          <a:prstGeom prst="rect">
            <a:avLst/>
          </a:prstGeom>
        </p:spPr>
      </p:pic>
      <p:pic>
        <p:nvPicPr>
          <p:cNvPr id="4" name="Picture 3"/>
          <p:cNvPicPr>
            <a:picLocks noChangeAspect="1"/>
          </p:cNvPicPr>
          <p:nvPr/>
        </p:nvPicPr>
        <p:blipFill>
          <a:blip r:embed="rId20"/>
          <a:stretch>
            <a:fillRect/>
          </a:stretch>
        </p:blipFill>
        <p:spPr>
          <a:xfrm>
            <a:off x="5154389" y="2318476"/>
            <a:ext cx="3489513" cy="2554180"/>
          </a:xfrm>
          <a:prstGeom prst="rect">
            <a:avLst/>
          </a:prstGeom>
        </p:spPr>
      </p:pic>
      <p:sp>
        <p:nvSpPr>
          <p:cNvPr id="6" name="TextBox 5"/>
          <p:cNvSpPr txBox="1"/>
          <p:nvPr/>
        </p:nvSpPr>
        <p:spPr>
          <a:xfrm>
            <a:off x="1865990" y="1504497"/>
            <a:ext cx="1721833" cy="584775"/>
          </a:xfrm>
          <a:prstGeom prst="rect">
            <a:avLst/>
          </a:prstGeom>
          <a:noFill/>
        </p:spPr>
        <p:txBody>
          <a:bodyPr wrap="square" rtlCol="0">
            <a:spAutoFit/>
          </a:bodyPr>
          <a:lstStyle/>
          <a:p>
            <a:r>
              <a:rPr lang="en-GB" sz="3200" dirty="0" smtClean="0"/>
              <a:t>PREVENT</a:t>
            </a:r>
            <a:endParaRPr lang="en-GB" sz="3200" dirty="0"/>
          </a:p>
        </p:txBody>
      </p:sp>
      <p:sp>
        <p:nvSpPr>
          <p:cNvPr id="26" name="TextBox 25"/>
          <p:cNvSpPr txBox="1"/>
          <p:nvPr/>
        </p:nvSpPr>
        <p:spPr>
          <a:xfrm>
            <a:off x="2805894" y="6057900"/>
            <a:ext cx="1721833" cy="584775"/>
          </a:xfrm>
          <a:prstGeom prst="rect">
            <a:avLst/>
          </a:prstGeom>
          <a:noFill/>
        </p:spPr>
        <p:txBody>
          <a:bodyPr wrap="square" rtlCol="0">
            <a:spAutoFit/>
          </a:bodyPr>
          <a:lstStyle/>
          <a:p>
            <a:r>
              <a:rPr lang="en-GB" sz="3200" dirty="0" smtClean="0"/>
              <a:t>SURVIVE</a:t>
            </a:r>
            <a:endParaRPr lang="en-GB" sz="3200" dirty="0"/>
          </a:p>
        </p:txBody>
      </p:sp>
      <p:pic>
        <p:nvPicPr>
          <p:cNvPr id="7" name="Picture 6"/>
          <p:cNvPicPr>
            <a:picLocks noChangeAspect="1"/>
          </p:cNvPicPr>
          <p:nvPr/>
        </p:nvPicPr>
        <p:blipFill>
          <a:blip r:embed="rId21"/>
          <a:stretch>
            <a:fillRect/>
          </a:stretch>
        </p:blipFill>
        <p:spPr>
          <a:xfrm>
            <a:off x="8964923" y="2285958"/>
            <a:ext cx="2586698" cy="2586698"/>
          </a:xfrm>
          <a:prstGeom prst="rect">
            <a:avLst/>
          </a:prstGeom>
        </p:spPr>
      </p:pic>
      <p:sp>
        <p:nvSpPr>
          <p:cNvPr id="9" name="TextBox 8"/>
          <p:cNvSpPr txBox="1"/>
          <p:nvPr/>
        </p:nvSpPr>
        <p:spPr>
          <a:xfrm>
            <a:off x="7369950" y="1472092"/>
            <a:ext cx="3758424" cy="584775"/>
          </a:xfrm>
          <a:prstGeom prst="rect">
            <a:avLst/>
          </a:prstGeom>
          <a:noFill/>
        </p:spPr>
        <p:txBody>
          <a:bodyPr wrap="square" rtlCol="0">
            <a:spAutoFit/>
          </a:bodyPr>
          <a:lstStyle/>
          <a:p>
            <a:r>
              <a:rPr lang="en-GB" sz="3200" dirty="0" smtClean="0"/>
              <a:t>TICKETING</a:t>
            </a:r>
            <a:endParaRPr lang="en-GB" sz="3200" dirty="0"/>
          </a:p>
        </p:txBody>
      </p:sp>
      <p:sp>
        <p:nvSpPr>
          <p:cNvPr id="10" name="TextBox 9"/>
          <p:cNvSpPr txBox="1"/>
          <p:nvPr/>
        </p:nvSpPr>
        <p:spPr>
          <a:xfrm>
            <a:off x="5790217" y="5637791"/>
            <a:ext cx="3159466" cy="584775"/>
          </a:xfrm>
          <a:prstGeom prst="rect">
            <a:avLst/>
          </a:prstGeom>
          <a:noFill/>
        </p:spPr>
        <p:txBody>
          <a:bodyPr wrap="square" rtlCol="0">
            <a:spAutoFit/>
          </a:bodyPr>
          <a:lstStyle/>
          <a:p>
            <a:r>
              <a:rPr lang="en-GB" sz="3200" dirty="0" smtClean="0"/>
              <a:t>COME PREPARED</a:t>
            </a:r>
            <a:endParaRPr lang="en-GB" sz="3200" dirty="0"/>
          </a:p>
        </p:txBody>
      </p:sp>
      <p:pic>
        <p:nvPicPr>
          <p:cNvPr id="27" name="Picture 26"/>
          <p:cNvPicPr>
            <a:picLocks noChangeAspect="1"/>
          </p:cNvPicPr>
          <p:nvPr/>
        </p:nvPicPr>
        <p:blipFill>
          <a:blip r:embed="rId22"/>
          <a:stretch>
            <a:fillRect/>
          </a:stretch>
        </p:blipFill>
        <p:spPr>
          <a:xfrm>
            <a:off x="7050064" y="6521684"/>
            <a:ext cx="3065250" cy="2559408"/>
          </a:xfrm>
          <a:prstGeom prst="rect">
            <a:avLst/>
          </a:prstGeom>
        </p:spPr>
      </p:pic>
    </p:spTree>
    <p:extLst>
      <p:ext uri="{BB962C8B-B14F-4D97-AF65-F5344CB8AC3E}">
        <p14:creationId xmlns:p14="http://schemas.microsoft.com/office/powerpoint/2010/main" val="2624818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6"/>
          <p:cNvGrpSpPr/>
          <p:nvPr/>
        </p:nvGrpSpPr>
        <p:grpSpPr>
          <a:xfrm>
            <a:off x="0" y="0"/>
            <a:ext cx="11277600" cy="1112173"/>
            <a:chOff x="0" y="0"/>
            <a:chExt cx="12706049" cy="12950254"/>
          </a:xfrm>
        </p:grpSpPr>
        <p:pic>
          <p:nvPicPr>
            <p:cNvPr id="15" name="Picture 17"/>
            <p:cNvPicPr>
              <a:picLocks noChangeAspect="1"/>
            </p:cNvPicPr>
            <p:nvPr/>
          </p:nvPicPr>
          <p:blipFill>
            <a:blip r:embed="rId2">
              <a:alphaModFix amt="41000"/>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0" y="0"/>
              <a:ext cx="12706049" cy="12706049"/>
            </a:xfrm>
            <a:prstGeom prst="rect">
              <a:avLst/>
            </a:prstGeom>
          </p:spPr>
        </p:pic>
        <p:sp>
          <p:nvSpPr>
            <p:cNvPr id="16" name="TextBox 20"/>
            <p:cNvSpPr txBox="1"/>
            <p:nvPr/>
          </p:nvSpPr>
          <p:spPr>
            <a:xfrm>
              <a:off x="3297027" y="8449692"/>
              <a:ext cx="4114800" cy="450056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2371355" y="9730853"/>
            <a:ext cx="10783244" cy="0"/>
          </a:xfrm>
          <a:prstGeom prst="line">
            <a:avLst/>
          </a:prstGeom>
          <a:ln w="19050" cap="flat">
            <a:solidFill>
              <a:srgbClr val="471980"/>
            </a:solidFill>
            <a:prstDash val="solid"/>
            <a:headEnd type="none" w="sm" len="sm"/>
            <a:tailEnd type="none" w="sm" len="sm"/>
          </a:ln>
        </p:spPr>
      </p:sp>
      <p:sp>
        <p:nvSpPr>
          <p:cNvPr id="11" name="TextBox 11"/>
          <p:cNvSpPr txBox="1"/>
          <p:nvPr/>
        </p:nvSpPr>
        <p:spPr>
          <a:xfrm>
            <a:off x="0" y="-165554"/>
            <a:ext cx="18059400" cy="1143455"/>
          </a:xfrm>
          <a:prstGeom prst="rect">
            <a:avLst/>
          </a:prstGeom>
        </p:spPr>
        <p:txBody>
          <a:bodyPr wrap="square" lIns="0" tIns="0" rIns="0" bIns="0" rtlCol="0" anchor="t">
            <a:spAutoFit/>
          </a:bodyPr>
          <a:lstStyle/>
          <a:p>
            <a:pPr marL="0" marR="0" lvl="0" indent="0" algn="l" defTabSz="914400" rtl="0" eaLnBrk="1" fontAlgn="auto" latinLnBrk="0" hangingPunct="1">
              <a:lnSpc>
                <a:spcPts val="9799"/>
              </a:lnSpc>
              <a:spcBef>
                <a:spcPts val="0"/>
              </a:spcBef>
              <a:spcAft>
                <a:spcPts val="0"/>
              </a:spcAft>
              <a:buClrTx/>
              <a:buSzTx/>
              <a:buFontTx/>
              <a:buNone/>
              <a:tabLst/>
              <a:defRPr/>
            </a:pPr>
            <a:r>
              <a:rPr kumimoji="0" lang="en-US" sz="6999" b="0" i="0" u="none" strike="noStrike" kern="1200" cap="none" spc="0" normalizeH="0" baseline="0" noProof="0" dirty="0" smtClean="0">
                <a:ln>
                  <a:noFill/>
                </a:ln>
                <a:solidFill>
                  <a:srgbClr val="471980"/>
                </a:solidFill>
                <a:effectLst/>
                <a:uLnTx/>
                <a:uFillTx/>
                <a:latin typeface="PF DinText Pro 1"/>
                <a:ea typeface="+mn-ea"/>
                <a:cs typeface="+mn-cs"/>
              </a:rPr>
              <a:t> Strengthen</a:t>
            </a:r>
            <a:r>
              <a:rPr kumimoji="0" lang="en-US" sz="6999" b="0" i="0" u="none" strike="noStrike" kern="1200" cap="none" spc="0" normalizeH="0" noProof="0" dirty="0" smtClean="0">
                <a:ln>
                  <a:noFill/>
                </a:ln>
                <a:solidFill>
                  <a:srgbClr val="471980"/>
                </a:solidFill>
                <a:effectLst/>
                <a:uLnTx/>
                <a:uFillTx/>
                <a:latin typeface="PF DinText Pro 1"/>
                <a:ea typeface="+mn-ea"/>
                <a:cs typeface="+mn-cs"/>
              </a:rPr>
              <a:t> operational readiness</a:t>
            </a:r>
            <a:endParaRPr kumimoji="0" lang="en-US" sz="6999" b="0" i="0" u="none" strike="noStrike" kern="1200" cap="none" spc="0" normalizeH="0" baseline="0" noProof="0" dirty="0">
              <a:ln>
                <a:noFill/>
              </a:ln>
              <a:solidFill>
                <a:srgbClr val="471980"/>
              </a:solidFill>
              <a:effectLst/>
              <a:uLnTx/>
              <a:uFillTx/>
              <a:latin typeface="PF DinText Pro 1"/>
              <a:ea typeface="+mn-ea"/>
              <a:cs typeface="+mn-cs"/>
            </a:endParaRPr>
          </a:p>
        </p:txBody>
      </p:sp>
      <p:sp>
        <p:nvSpPr>
          <p:cNvPr id="13" name="TextBox 13"/>
          <p:cNvSpPr txBox="1"/>
          <p:nvPr/>
        </p:nvSpPr>
        <p:spPr>
          <a:xfrm>
            <a:off x="114300" y="1699336"/>
            <a:ext cx="17830800" cy="4154984"/>
          </a:xfrm>
          <a:prstGeom prst="rect">
            <a:avLst/>
          </a:prstGeom>
          <a:solidFill>
            <a:srgbClr val="3B2268"/>
          </a:solidFill>
        </p:spPr>
        <p:txBody>
          <a:bodyPr wrap="square" lIns="0" tIns="0" rIns="0" bIns="0" rtlCol="0" anchor="t">
            <a:spAutoFit/>
          </a:bodyPr>
          <a:lstStyle/>
          <a:p>
            <a:pPr lvl="0"/>
            <a:r>
              <a:rPr kumimoji="0" lang="en-GB" sz="1800" b="0" i="0" u="none" strike="noStrike" kern="1200" cap="none" spc="0" normalizeH="0" baseline="0" noProof="0" dirty="0">
                <a:ln>
                  <a:noFill/>
                </a:ln>
                <a:solidFill>
                  <a:prstClr val="white"/>
                </a:solidFill>
                <a:effectLst/>
                <a:uLnTx/>
                <a:uFillTx/>
                <a:latin typeface="Calibri"/>
                <a:ea typeface="+mn-ea"/>
                <a:cs typeface="+mn-cs"/>
              </a:rPr>
              <a:t> </a:t>
            </a:r>
            <a:r>
              <a:rPr lang="en-GB" sz="5400" dirty="0" smtClean="0">
                <a:solidFill>
                  <a:schemeClr val="bg1"/>
                </a:solidFill>
              </a:rPr>
              <a:t>- Test </a:t>
            </a:r>
            <a:r>
              <a:rPr lang="en-GB" sz="5400" dirty="0">
                <a:solidFill>
                  <a:schemeClr val="bg1"/>
                </a:solidFill>
              </a:rPr>
              <a:t>victim-centred protocols through realistic exercises. </a:t>
            </a:r>
          </a:p>
          <a:p>
            <a:pPr marL="685800" lvl="0" indent="-685800">
              <a:buFontTx/>
              <a:buChar char="-"/>
            </a:pPr>
            <a:r>
              <a:rPr lang="en-GB" sz="5400" dirty="0" smtClean="0">
                <a:solidFill>
                  <a:schemeClr val="bg1"/>
                </a:solidFill>
              </a:rPr>
              <a:t>Include </a:t>
            </a:r>
            <a:r>
              <a:rPr lang="en-GB" sz="5400" dirty="0">
                <a:solidFill>
                  <a:schemeClr val="bg1"/>
                </a:solidFill>
              </a:rPr>
              <a:t>victim support organisations in planning and </a:t>
            </a:r>
            <a:r>
              <a:rPr lang="en-GB" sz="5400" dirty="0" smtClean="0">
                <a:solidFill>
                  <a:schemeClr val="bg1"/>
                </a:solidFill>
              </a:rPr>
              <a:t>operational </a:t>
            </a:r>
            <a:r>
              <a:rPr lang="en-GB" sz="5400" dirty="0">
                <a:solidFill>
                  <a:schemeClr val="bg1"/>
                </a:solidFill>
              </a:rPr>
              <a:t>exercises. </a:t>
            </a:r>
            <a:endParaRPr lang="en-GB" sz="5400" dirty="0" smtClean="0">
              <a:solidFill>
                <a:schemeClr val="bg1"/>
              </a:solidFill>
            </a:endParaRPr>
          </a:p>
          <a:p>
            <a:pPr marL="685800" lvl="0" indent="-685800">
              <a:buFontTx/>
              <a:buChar char="-"/>
            </a:pPr>
            <a:r>
              <a:rPr lang="en-GB" sz="5400" dirty="0" smtClean="0">
                <a:solidFill>
                  <a:schemeClr val="bg1"/>
                </a:solidFill>
              </a:rPr>
              <a:t>Ensure </a:t>
            </a:r>
            <a:r>
              <a:rPr lang="en-GB" sz="5400" dirty="0">
                <a:solidFill>
                  <a:schemeClr val="bg1"/>
                </a:solidFill>
              </a:rPr>
              <a:t>responders are trained and equipped to provide immediate life-saving support.</a:t>
            </a:r>
            <a:r>
              <a:rPr kumimoji="0" lang="en-GB" sz="5400" b="0" i="0" u="none" strike="noStrike" kern="1200" cap="none" spc="0" normalizeH="0" baseline="0" noProof="0" dirty="0" smtClean="0">
                <a:ln>
                  <a:noFill/>
                </a:ln>
                <a:solidFill>
                  <a:schemeClr val="bg1"/>
                </a:solidFill>
                <a:effectLst/>
                <a:uLnTx/>
                <a:uFillTx/>
                <a:latin typeface="Calibri"/>
              </a:rPr>
              <a:t> </a:t>
            </a:r>
            <a:endParaRPr kumimoji="0" lang="en-GB" sz="5400" b="0" i="0" u="none" strike="noStrike" kern="1200" cap="none" spc="0" normalizeH="0" baseline="0" noProof="0" dirty="0">
              <a:ln>
                <a:noFill/>
              </a:ln>
              <a:solidFill>
                <a:schemeClr val="bg1"/>
              </a:solidFill>
              <a:effectLst/>
              <a:uLnTx/>
              <a:uFillTx/>
              <a:latin typeface="Calibri"/>
            </a:endParaRPr>
          </a:p>
        </p:txBody>
      </p:sp>
      <p:pic>
        <p:nvPicPr>
          <p:cNvPr id="18" name="Picture 14"/>
          <p:cNvPicPr>
            <a:picLocks noChangeAspect="1"/>
          </p:cNvPicPr>
          <p:nvPr/>
        </p:nvPicPr>
        <p:blipFill>
          <a:blip r:embed="rId9"/>
          <a:srcRect/>
          <a:stretch>
            <a:fillRect/>
          </a:stretch>
        </p:blipFill>
        <p:spPr>
          <a:xfrm>
            <a:off x="10638717" y="9351304"/>
            <a:ext cx="1138162" cy="569606"/>
          </a:xfrm>
          <a:prstGeom prst="rect">
            <a:avLst/>
          </a:prstGeom>
        </p:spPr>
      </p:pic>
      <p:pic>
        <p:nvPicPr>
          <p:cNvPr id="19"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267282" y="9320758"/>
            <a:ext cx="932723" cy="699542"/>
          </a:xfrm>
          <a:prstGeom prst="rect">
            <a:avLst/>
          </a:prstGeom>
        </p:spPr>
      </p:pic>
      <p:pic>
        <p:nvPicPr>
          <p:cNvPr id="20" name="Picture 19"/>
          <p:cNvPicPr/>
          <p:nvPr/>
        </p:nvPicPr>
        <p:blipFill>
          <a:blip r:embed="rId13" cstate="print">
            <a:extLst>
              <a:ext uri="{28A0092B-C50C-407E-A947-70E740481C1C}">
                <a14:useLocalDpi xmlns:a14="http://schemas.microsoft.com/office/drawing/2010/main" val="0"/>
              </a:ext>
            </a:extLst>
          </a:blip>
          <a:stretch>
            <a:fillRect/>
          </a:stretch>
        </p:blipFill>
        <p:spPr>
          <a:xfrm>
            <a:off x="12154140" y="9435610"/>
            <a:ext cx="2058635" cy="512513"/>
          </a:xfrm>
          <a:prstGeom prst="rect">
            <a:avLst/>
          </a:prstGeom>
        </p:spPr>
      </p:pic>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478000" y="9323346"/>
            <a:ext cx="618883" cy="624777"/>
          </a:xfrm>
          <a:prstGeom prst="rect">
            <a:avLst/>
          </a:prstGeom>
        </p:spPr>
      </p:pic>
    </p:spTree>
    <p:extLst>
      <p:ext uri="{BB962C8B-B14F-4D97-AF65-F5344CB8AC3E}">
        <p14:creationId xmlns:p14="http://schemas.microsoft.com/office/powerpoint/2010/main" val="23733038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900061" y="9416698"/>
            <a:ext cx="2551109" cy="535210"/>
          </a:xfrm>
          <a:prstGeom prst="rect">
            <a:avLst/>
          </a:prstGeom>
        </p:spPr>
      </p:pic>
      <p:pic>
        <p:nvPicPr>
          <p:cNvPr id="3" name="Picture 3"/>
          <p:cNvPicPr>
            <a:picLocks noChangeAspect="1"/>
          </p:cNvPicPr>
          <p:nvPr/>
        </p:nvPicPr>
        <p:blipFill>
          <a:blip r:embed="rId3"/>
          <a:srcRect/>
          <a:stretch>
            <a:fillRect/>
          </a:stretch>
        </p:blipFill>
        <p:spPr>
          <a:xfrm rot="-9961887">
            <a:off x="17215616" y="-3592161"/>
            <a:ext cx="2023854" cy="3889275"/>
          </a:xfrm>
          <a:prstGeom prst="rect">
            <a:avLst/>
          </a:prstGeom>
        </p:spPr>
      </p:pic>
      <p:pic>
        <p:nvPicPr>
          <p:cNvPr id="4" name="Picture 4"/>
          <p:cNvPicPr>
            <a:picLocks noChangeAspect="1"/>
          </p:cNvPicPr>
          <p:nvPr/>
        </p:nvPicPr>
        <p:blipFill>
          <a:blip r:embed="rId4"/>
          <a:srcRect/>
          <a:stretch>
            <a:fillRect/>
          </a:stretch>
        </p:blipFill>
        <p:spPr>
          <a:xfrm>
            <a:off x="7201097" y="672476"/>
            <a:ext cx="2876796" cy="1439724"/>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37918" y="483877"/>
            <a:ext cx="2515929" cy="1886947"/>
          </a:xfrm>
          <a:prstGeom prst="rect">
            <a:avLst/>
          </a:prstGeom>
        </p:spPr>
      </p:pic>
      <p:sp>
        <p:nvSpPr>
          <p:cNvPr id="6" name="TextBox 6"/>
          <p:cNvSpPr txBox="1"/>
          <p:nvPr/>
        </p:nvSpPr>
        <p:spPr>
          <a:xfrm>
            <a:off x="475048" y="2897751"/>
            <a:ext cx="9514767" cy="1306833"/>
          </a:xfrm>
          <a:prstGeom prst="rect">
            <a:avLst/>
          </a:prstGeom>
        </p:spPr>
        <p:txBody>
          <a:bodyPr lIns="0" tIns="0" rIns="0" bIns="0" rtlCol="0" anchor="t">
            <a:spAutoFit/>
          </a:bodyPr>
          <a:lstStyle/>
          <a:p>
            <a:pPr marL="0" marR="0" lvl="0" indent="0" algn="ctr" defTabSz="914400" rtl="0" eaLnBrk="1" fontAlgn="auto" latinLnBrk="0" hangingPunct="1">
              <a:lnSpc>
                <a:spcPts val="11200"/>
              </a:lnSpc>
              <a:spcBef>
                <a:spcPts val="0"/>
              </a:spcBef>
              <a:spcAft>
                <a:spcPts val="0"/>
              </a:spcAft>
              <a:buClrTx/>
              <a:buSzTx/>
              <a:buFontTx/>
              <a:buNone/>
              <a:tabLst/>
              <a:defRPr/>
            </a:pPr>
            <a:endParaRPr kumimoji="0" lang="en-US" sz="8000" b="0" i="0" u="none" strike="noStrike" kern="1200" cap="none" spc="0" normalizeH="0" baseline="0" noProof="0" dirty="0">
              <a:ln>
                <a:noFill/>
              </a:ln>
              <a:solidFill>
                <a:srgbClr val="471980"/>
              </a:solidFill>
              <a:effectLst/>
              <a:uLnTx/>
              <a:uFillTx/>
              <a:latin typeface="PF DinText Pro 1"/>
              <a:ea typeface="+mn-ea"/>
              <a:cs typeface="+mn-cs"/>
            </a:endParaRPr>
          </a:p>
        </p:txBody>
      </p:sp>
      <p:grpSp>
        <p:nvGrpSpPr>
          <p:cNvPr id="13" name="Group 12"/>
          <p:cNvGrpSpPr/>
          <p:nvPr/>
        </p:nvGrpSpPr>
        <p:grpSpPr>
          <a:xfrm>
            <a:off x="10632152" y="-583435"/>
            <a:ext cx="11511787" cy="12868489"/>
            <a:chOff x="10632152" y="-583435"/>
            <a:chExt cx="11511787" cy="12868489"/>
          </a:xfrm>
        </p:grpSpPr>
        <p:grpSp>
          <p:nvGrpSpPr>
            <p:cNvPr id="8" name="Group 8"/>
            <p:cNvGrpSpPr/>
            <p:nvPr/>
          </p:nvGrpSpPr>
          <p:grpSpPr>
            <a:xfrm rot="823912">
              <a:off x="10632152" y="-583435"/>
              <a:ext cx="9662610" cy="12494286"/>
              <a:chOff x="0" y="0"/>
              <a:chExt cx="4083094" cy="5279666"/>
            </a:xfrm>
          </p:grpSpPr>
          <p:sp>
            <p:nvSpPr>
              <p:cNvPr id="9" name="Freeform 9"/>
              <p:cNvSpPr/>
              <p:nvPr/>
            </p:nvSpPr>
            <p:spPr>
              <a:xfrm>
                <a:off x="0" y="0"/>
                <a:ext cx="4083095" cy="5279666"/>
              </a:xfrm>
              <a:custGeom>
                <a:avLst/>
                <a:gdLst/>
                <a:ahLst/>
                <a:cxnLst/>
                <a:rect l="l" t="t" r="r" b="b"/>
                <a:pathLst>
                  <a:path w="4083095" h="5279666">
                    <a:moveTo>
                      <a:pt x="0" y="0"/>
                    </a:moveTo>
                    <a:lnTo>
                      <a:pt x="4083095" y="0"/>
                    </a:lnTo>
                    <a:lnTo>
                      <a:pt x="4083095" y="5279666"/>
                    </a:lnTo>
                    <a:lnTo>
                      <a:pt x="0" y="5279666"/>
                    </a:lnTo>
                    <a:close/>
                  </a:path>
                </a:pathLst>
              </a:custGeom>
              <a:solidFill>
                <a:srgbClr val="471980"/>
              </a:solidFill>
            </p:spPr>
          </p:sp>
          <p:sp>
            <p:nvSpPr>
              <p:cNvPr id="10" name="TextBox 10"/>
              <p:cNvSpPr txBox="1"/>
              <p:nvPr/>
            </p:nvSpPr>
            <p:spPr>
              <a:xfrm>
                <a:off x="0" y="-57150"/>
                <a:ext cx="812800" cy="869950"/>
              </a:xfrm>
              <a:prstGeom prst="rect">
                <a:avLst/>
              </a:prstGeom>
            </p:spPr>
            <p:txBody>
              <a:bodyPr lIns="43083" tIns="43083" rIns="43083" bIns="43083" rtlCol="0" anchor="ctr"/>
              <a:lstStyle/>
              <a:p>
                <a:pPr marL="0" marR="0" lvl="0" indent="0" algn="ctr" defTabSz="914400" rtl="0" eaLnBrk="1" fontAlgn="auto" latinLnBrk="0" hangingPunct="1">
                  <a:lnSpc>
                    <a:spcPts val="166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1" name="Picture 11"/>
            <p:cNvPicPr>
              <a:picLocks noChangeAspect="1"/>
            </p:cNvPicPr>
            <p:nvPr/>
          </p:nvPicPr>
          <p:blipFill>
            <a:blip r:embed="rId7"/>
            <a:srcRect l="17282" r="17282"/>
            <a:stretch>
              <a:fillRect/>
            </a:stretch>
          </p:blipFill>
          <p:spPr>
            <a:xfrm rot="841436">
              <a:off x="11152820" y="-291776"/>
              <a:ext cx="10991119" cy="12576830"/>
            </a:xfrm>
            <a:prstGeom prst="rect">
              <a:avLst/>
            </a:prstGeom>
          </p:spPr>
        </p:pic>
      </p:grpSp>
      <p:pic>
        <p:nvPicPr>
          <p:cNvPr id="17" name="Picture 16"/>
          <p:cNvPicPr/>
          <p:nvPr/>
        </p:nvPicPr>
        <p:blipFill>
          <a:blip r:embed="rId8" cstate="print">
            <a:extLst>
              <a:ext uri="{28A0092B-C50C-407E-A947-70E740481C1C}">
                <a14:useLocalDpi xmlns:a14="http://schemas.microsoft.com/office/drawing/2010/main" val="0"/>
              </a:ext>
            </a:extLst>
          </a:blip>
          <a:stretch>
            <a:fillRect/>
          </a:stretch>
        </p:blipFill>
        <p:spPr>
          <a:xfrm>
            <a:off x="381001" y="9486899"/>
            <a:ext cx="1743932" cy="434165"/>
          </a:xfrm>
          <a:prstGeom prst="rect">
            <a:avLst/>
          </a:prstGeom>
        </p:spPr>
      </p:pic>
      <p:sp>
        <p:nvSpPr>
          <p:cNvPr id="7" name="TextBox 7"/>
          <p:cNvSpPr txBox="1"/>
          <p:nvPr/>
        </p:nvSpPr>
        <p:spPr>
          <a:xfrm>
            <a:off x="11201400" y="3303594"/>
            <a:ext cx="8229600" cy="2698239"/>
          </a:xfrm>
          <a:prstGeom prst="rect">
            <a:avLst/>
          </a:prstGeom>
        </p:spPr>
        <p:txBody>
          <a:bodyPr wrap="square" lIns="0" tIns="0" rIns="0" bIns="0" rtlCol="0" anchor="t">
            <a:spAutoFit/>
          </a:bodyPr>
          <a:lstStyle/>
          <a:p>
            <a:pPr marL="0" marR="0" lvl="0" indent="0" algn="l" defTabSz="914400" rtl="0" eaLnBrk="1" fontAlgn="auto" latinLnBrk="0" hangingPunct="1">
              <a:lnSpc>
                <a:spcPts val="7000"/>
              </a:lnSpc>
              <a:spcBef>
                <a:spcPts val="0"/>
              </a:spcBef>
              <a:spcAft>
                <a:spcPts val="0"/>
              </a:spcAft>
              <a:buClrTx/>
              <a:buSzTx/>
              <a:buFontTx/>
              <a:buNone/>
              <a:tabLst/>
              <a:defRPr/>
            </a:pPr>
            <a:r>
              <a:rPr kumimoji="0" lang="en-US" sz="8000" b="0" i="0" u="none" strike="noStrike" kern="1200" cap="none" spc="0" normalizeH="0" baseline="0" noProof="0" dirty="0" smtClean="0">
                <a:ln>
                  <a:noFill/>
                </a:ln>
                <a:solidFill>
                  <a:prstClr val="white"/>
                </a:solidFill>
                <a:effectLst/>
                <a:uLnTx/>
                <a:uFillTx/>
                <a:latin typeface="PF DinText Pro 1"/>
                <a:ea typeface="+mn-ea"/>
                <a:cs typeface="+mn-cs"/>
              </a:rPr>
              <a:t>Sheriff</a:t>
            </a:r>
            <a:r>
              <a:rPr kumimoji="0" lang="en-US" sz="8000" b="0" i="0" u="none" strike="noStrike" kern="1200" cap="none" spc="0" normalizeH="0" noProof="0" dirty="0" smtClean="0">
                <a:ln>
                  <a:noFill/>
                </a:ln>
                <a:solidFill>
                  <a:prstClr val="white"/>
                </a:solidFill>
                <a:effectLst/>
                <a:uLnTx/>
                <a:uFillTx/>
                <a:latin typeface="PF DinText Pro 1"/>
                <a:ea typeface="+mn-ea"/>
                <a:cs typeface="+mn-cs"/>
              </a:rPr>
              <a:t> Kevin </a:t>
            </a:r>
            <a:r>
              <a:rPr kumimoji="0" lang="en-US" sz="8000" b="0" i="0" u="none" strike="noStrike" kern="1200" cap="none" spc="0" normalizeH="0" noProof="0" dirty="0" err="1" smtClean="0">
                <a:ln>
                  <a:noFill/>
                </a:ln>
                <a:solidFill>
                  <a:prstClr val="white"/>
                </a:solidFill>
                <a:effectLst/>
                <a:uLnTx/>
                <a:uFillTx/>
                <a:latin typeface="PF DinText Pro 1"/>
                <a:ea typeface="+mn-ea"/>
                <a:cs typeface="+mn-cs"/>
              </a:rPr>
              <a:t>McMahill</a:t>
            </a:r>
            <a:r>
              <a:rPr kumimoji="0" lang="en-US" sz="8000" b="0" i="0" u="none" strike="noStrike" kern="1200" cap="none" spc="0" normalizeH="0" noProof="0" dirty="0" smtClean="0">
                <a:ln>
                  <a:noFill/>
                </a:ln>
                <a:solidFill>
                  <a:prstClr val="white"/>
                </a:solidFill>
                <a:effectLst/>
                <a:uLnTx/>
                <a:uFillTx/>
                <a:latin typeface="PF DinText Pro 1"/>
                <a:ea typeface="+mn-ea"/>
                <a:cs typeface="+mn-cs"/>
              </a:rPr>
              <a:t>, </a:t>
            </a:r>
          </a:p>
          <a:p>
            <a:pPr marL="0" marR="0" lvl="0" indent="0" algn="l" defTabSz="914400" rtl="0" eaLnBrk="1" fontAlgn="auto" latinLnBrk="0" hangingPunct="1">
              <a:lnSpc>
                <a:spcPts val="7000"/>
              </a:lnSpc>
              <a:spcBef>
                <a:spcPts val="0"/>
              </a:spcBef>
              <a:spcAft>
                <a:spcPts val="0"/>
              </a:spcAft>
              <a:buClrTx/>
              <a:buSzTx/>
              <a:buFontTx/>
              <a:buNone/>
              <a:tabLst/>
              <a:defRPr/>
            </a:pPr>
            <a:r>
              <a:rPr kumimoji="0" lang="en-US" sz="8000" b="0" i="0" u="none" strike="noStrike" kern="1200" cap="none" spc="0" normalizeH="0" noProof="0" dirty="0" smtClean="0">
                <a:ln>
                  <a:noFill/>
                </a:ln>
                <a:solidFill>
                  <a:prstClr val="white"/>
                </a:solidFill>
                <a:effectLst/>
                <a:uLnTx/>
                <a:uFillTx/>
                <a:latin typeface="PF DinText Pro 1"/>
                <a:ea typeface="+mn-ea"/>
                <a:cs typeface="+mn-cs"/>
              </a:rPr>
              <a:t>Las Vegas PD</a:t>
            </a:r>
            <a:endParaRPr kumimoji="0" lang="en-US" sz="8000" b="0" i="0" u="none" strike="noStrike" kern="1200" cap="none" spc="0" normalizeH="0" baseline="0" noProof="0" dirty="0">
              <a:ln>
                <a:noFill/>
              </a:ln>
              <a:solidFill>
                <a:prstClr val="white"/>
              </a:solidFill>
              <a:effectLst/>
              <a:uLnTx/>
              <a:uFillTx/>
              <a:latin typeface="PF DinText Pro 1"/>
              <a:ea typeface="+mn-ea"/>
              <a:cs typeface="+mn-cs"/>
            </a:endParaRPr>
          </a:p>
        </p:txBody>
      </p:sp>
      <p:sp>
        <p:nvSpPr>
          <p:cNvPr id="12" name="Rectangle 11"/>
          <p:cNvSpPr/>
          <p:nvPr/>
        </p:nvSpPr>
        <p:spPr>
          <a:xfrm>
            <a:off x="362608" y="2112200"/>
            <a:ext cx="9566697" cy="7294305"/>
          </a:xfrm>
          <a:prstGeom prst="rect">
            <a:avLst/>
          </a:prstGeom>
        </p:spPr>
        <p:txBody>
          <a:bodyPr wrap="square">
            <a:spAutoFit/>
          </a:bodyPr>
          <a:lstStyle/>
          <a:p>
            <a:r>
              <a:rPr lang="en-GB" sz="3600" dirty="0"/>
              <a:t>These are our cities and our communities. When planning for major events, we must recognise that if we only start thinking about victims after something has happened, it is already too late. </a:t>
            </a:r>
            <a:r>
              <a:rPr lang="en-GB" sz="3600" b="1" dirty="0"/>
              <a:t>A victim-centred approach must be embedded from the very first stage of preparation, including asking a simple but crucial question: what will it look like to take care of the people affected? </a:t>
            </a:r>
            <a:r>
              <a:rPr lang="en-GB" sz="3600" dirty="0"/>
              <a:t>When this perspective is integrated into real-world exercises and operational command, it can transform how institutions think and ensure that the needs of victims are an integral part of the response. </a:t>
            </a:r>
            <a:endParaRPr lang="fr-BE" sz="3600" dirty="0"/>
          </a:p>
        </p:txBody>
      </p:sp>
    </p:spTree>
    <p:extLst>
      <p:ext uri="{BB962C8B-B14F-4D97-AF65-F5344CB8AC3E}">
        <p14:creationId xmlns:p14="http://schemas.microsoft.com/office/powerpoint/2010/main" val="19678465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6"/>
          <p:cNvGrpSpPr/>
          <p:nvPr/>
        </p:nvGrpSpPr>
        <p:grpSpPr>
          <a:xfrm>
            <a:off x="0" y="0"/>
            <a:ext cx="11277600" cy="1112173"/>
            <a:chOff x="0" y="0"/>
            <a:chExt cx="12706049" cy="12950254"/>
          </a:xfrm>
        </p:grpSpPr>
        <p:pic>
          <p:nvPicPr>
            <p:cNvPr id="15" name="Picture 17"/>
            <p:cNvPicPr>
              <a:picLocks noChangeAspect="1"/>
            </p:cNvPicPr>
            <p:nvPr/>
          </p:nvPicPr>
          <p:blipFill>
            <a:blip r:embed="rId2">
              <a:alphaModFix amt="41000"/>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0" y="0"/>
              <a:ext cx="12706049" cy="12706049"/>
            </a:xfrm>
            <a:prstGeom prst="rect">
              <a:avLst/>
            </a:prstGeom>
          </p:spPr>
        </p:pic>
        <p:sp>
          <p:nvSpPr>
            <p:cNvPr id="16" name="TextBox 20"/>
            <p:cNvSpPr txBox="1"/>
            <p:nvPr/>
          </p:nvSpPr>
          <p:spPr>
            <a:xfrm>
              <a:off x="3297027" y="8449692"/>
              <a:ext cx="4114800" cy="450056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2371355" y="9730853"/>
            <a:ext cx="10783244" cy="0"/>
          </a:xfrm>
          <a:prstGeom prst="line">
            <a:avLst/>
          </a:prstGeom>
          <a:ln w="19050" cap="flat">
            <a:solidFill>
              <a:srgbClr val="471980"/>
            </a:solidFill>
            <a:prstDash val="solid"/>
            <a:headEnd type="none" w="sm" len="sm"/>
            <a:tailEnd type="none" w="sm" len="sm"/>
          </a:ln>
        </p:spPr>
      </p:sp>
      <p:sp>
        <p:nvSpPr>
          <p:cNvPr id="11" name="TextBox 11"/>
          <p:cNvSpPr txBox="1"/>
          <p:nvPr/>
        </p:nvSpPr>
        <p:spPr>
          <a:xfrm>
            <a:off x="0" y="-165554"/>
            <a:ext cx="18059400" cy="1143455"/>
          </a:xfrm>
          <a:prstGeom prst="rect">
            <a:avLst/>
          </a:prstGeom>
        </p:spPr>
        <p:txBody>
          <a:bodyPr wrap="square" lIns="0" tIns="0" rIns="0" bIns="0" rtlCol="0" anchor="t">
            <a:spAutoFit/>
          </a:bodyPr>
          <a:lstStyle/>
          <a:p>
            <a:pPr marL="0" marR="0" lvl="0" indent="0" algn="l" defTabSz="914400" rtl="0" eaLnBrk="1" fontAlgn="auto" latinLnBrk="0" hangingPunct="1">
              <a:lnSpc>
                <a:spcPts val="9799"/>
              </a:lnSpc>
              <a:spcBef>
                <a:spcPts val="0"/>
              </a:spcBef>
              <a:spcAft>
                <a:spcPts val="0"/>
              </a:spcAft>
              <a:buClrTx/>
              <a:buSzTx/>
              <a:buFontTx/>
              <a:buNone/>
              <a:tabLst/>
              <a:defRPr/>
            </a:pPr>
            <a:r>
              <a:rPr kumimoji="0" lang="en-US" sz="6999" b="0" i="0" u="none" strike="noStrike" kern="1200" cap="none" spc="0" normalizeH="0" baseline="0" noProof="0" dirty="0" smtClean="0">
                <a:ln>
                  <a:noFill/>
                </a:ln>
                <a:solidFill>
                  <a:srgbClr val="471980"/>
                </a:solidFill>
                <a:effectLst/>
                <a:uLnTx/>
                <a:uFillTx/>
                <a:latin typeface="PF DinText Pro 1"/>
                <a:ea typeface="+mn-ea"/>
                <a:cs typeface="+mn-cs"/>
              </a:rPr>
              <a:t> Support Services</a:t>
            </a:r>
            <a:endParaRPr kumimoji="0" lang="en-US" sz="6999" b="0" i="0" u="none" strike="noStrike" kern="1200" cap="none" spc="0" normalizeH="0" baseline="0" noProof="0" dirty="0">
              <a:ln>
                <a:noFill/>
              </a:ln>
              <a:solidFill>
                <a:srgbClr val="471980"/>
              </a:solidFill>
              <a:effectLst/>
              <a:uLnTx/>
              <a:uFillTx/>
              <a:latin typeface="PF DinText Pro 1"/>
              <a:ea typeface="+mn-ea"/>
              <a:cs typeface="+mn-cs"/>
            </a:endParaRPr>
          </a:p>
        </p:txBody>
      </p:sp>
      <p:pic>
        <p:nvPicPr>
          <p:cNvPr id="18" name="Picture 14"/>
          <p:cNvPicPr>
            <a:picLocks noChangeAspect="1"/>
          </p:cNvPicPr>
          <p:nvPr/>
        </p:nvPicPr>
        <p:blipFill>
          <a:blip r:embed="rId9"/>
          <a:srcRect/>
          <a:stretch>
            <a:fillRect/>
          </a:stretch>
        </p:blipFill>
        <p:spPr>
          <a:xfrm>
            <a:off x="10638717" y="9351304"/>
            <a:ext cx="1138162" cy="569606"/>
          </a:xfrm>
          <a:prstGeom prst="rect">
            <a:avLst/>
          </a:prstGeom>
        </p:spPr>
      </p:pic>
      <p:pic>
        <p:nvPicPr>
          <p:cNvPr id="19"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267282" y="9320758"/>
            <a:ext cx="932723" cy="699542"/>
          </a:xfrm>
          <a:prstGeom prst="rect">
            <a:avLst/>
          </a:prstGeom>
        </p:spPr>
      </p:pic>
      <p:pic>
        <p:nvPicPr>
          <p:cNvPr id="20" name="Picture 19"/>
          <p:cNvPicPr/>
          <p:nvPr/>
        </p:nvPicPr>
        <p:blipFill>
          <a:blip r:embed="rId13" cstate="print">
            <a:extLst>
              <a:ext uri="{28A0092B-C50C-407E-A947-70E740481C1C}">
                <a14:useLocalDpi xmlns:a14="http://schemas.microsoft.com/office/drawing/2010/main" val="0"/>
              </a:ext>
            </a:extLst>
          </a:blip>
          <a:stretch>
            <a:fillRect/>
          </a:stretch>
        </p:blipFill>
        <p:spPr>
          <a:xfrm>
            <a:off x="12154140" y="9435610"/>
            <a:ext cx="2058635" cy="512513"/>
          </a:xfrm>
          <a:prstGeom prst="rect">
            <a:avLst/>
          </a:prstGeom>
        </p:spPr>
      </p:pic>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478000" y="9323346"/>
            <a:ext cx="618883" cy="624777"/>
          </a:xfrm>
          <a:prstGeom prst="rect">
            <a:avLst/>
          </a:prstGeom>
        </p:spPr>
      </p:pic>
      <p:pic>
        <p:nvPicPr>
          <p:cNvPr id="2" name="Picture 1"/>
          <p:cNvPicPr>
            <a:picLocks noChangeAspect="1"/>
          </p:cNvPicPr>
          <p:nvPr/>
        </p:nvPicPr>
        <p:blipFill>
          <a:blip r:embed="rId15"/>
          <a:stretch>
            <a:fillRect/>
          </a:stretch>
        </p:blipFill>
        <p:spPr>
          <a:xfrm>
            <a:off x="2809480" y="1416302"/>
            <a:ext cx="12928322" cy="8531821"/>
          </a:xfrm>
          <a:prstGeom prst="rect">
            <a:avLst/>
          </a:prstGeom>
        </p:spPr>
      </p:pic>
    </p:spTree>
    <p:extLst>
      <p:ext uri="{BB962C8B-B14F-4D97-AF65-F5344CB8AC3E}">
        <p14:creationId xmlns:p14="http://schemas.microsoft.com/office/powerpoint/2010/main" val="17043431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6"/>
          <p:cNvGrpSpPr/>
          <p:nvPr/>
        </p:nvGrpSpPr>
        <p:grpSpPr>
          <a:xfrm>
            <a:off x="0" y="0"/>
            <a:ext cx="11277600" cy="1112173"/>
            <a:chOff x="0" y="0"/>
            <a:chExt cx="12706049" cy="12950254"/>
          </a:xfrm>
        </p:grpSpPr>
        <p:pic>
          <p:nvPicPr>
            <p:cNvPr id="15" name="Picture 17"/>
            <p:cNvPicPr>
              <a:picLocks noChangeAspect="1"/>
            </p:cNvPicPr>
            <p:nvPr/>
          </p:nvPicPr>
          <p:blipFill>
            <a:blip r:embed="rId2">
              <a:alphaModFix amt="41000"/>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0" y="0"/>
              <a:ext cx="12706049" cy="12706049"/>
            </a:xfrm>
            <a:prstGeom prst="rect">
              <a:avLst/>
            </a:prstGeom>
          </p:spPr>
        </p:pic>
        <p:sp>
          <p:nvSpPr>
            <p:cNvPr id="16" name="TextBox 20"/>
            <p:cNvSpPr txBox="1"/>
            <p:nvPr/>
          </p:nvSpPr>
          <p:spPr>
            <a:xfrm>
              <a:off x="3297027" y="8449692"/>
              <a:ext cx="4114800" cy="450056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2371355" y="9730853"/>
            <a:ext cx="10783244" cy="0"/>
          </a:xfrm>
          <a:prstGeom prst="line">
            <a:avLst/>
          </a:prstGeom>
          <a:ln w="19050" cap="flat">
            <a:solidFill>
              <a:srgbClr val="471980"/>
            </a:solidFill>
            <a:prstDash val="solid"/>
            <a:headEnd type="none" w="sm" len="sm"/>
            <a:tailEnd type="none" w="sm" len="sm"/>
          </a:ln>
        </p:spPr>
      </p:sp>
      <p:sp>
        <p:nvSpPr>
          <p:cNvPr id="11" name="TextBox 11"/>
          <p:cNvSpPr txBox="1"/>
          <p:nvPr/>
        </p:nvSpPr>
        <p:spPr>
          <a:xfrm>
            <a:off x="0" y="-165554"/>
            <a:ext cx="18059400" cy="1143455"/>
          </a:xfrm>
          <a:prstGeom prst="rect">
            <a:avLst/>
          </a:prstGeom>
        </p:spPr>
        <p:txBody>
          <a:bodyPr wrap="square" lIns="0" tIns="0" rIns="0" bIns="0" rtlCol="0" anchor="t">
            <a:spAutoFit/>
          </a:bodyPr>
          <a:lstStyle/>
          <a:p>
            <a:pPr marL="0" marR="0" lvl="0" indent="0" algn="l" defTabSz="914400" rtl="0" eaLnBrk="1" fontAlgn="auto" latinLnBrk="0" hangingPunct="1">
              <a:lnSpc>
                <a:spcPts val="9799"/>
              </a:lnSpc>
              <a:spcBef>
                <a:spcPts val="0"/>
              </a:spcBef>
              <a:spcAft>
                <a:spcPts val="0"/>
              </a:spcAft>
              <a:buClrTx/>
              <a:buSzTx/>
              <a:buFontTx/>
              <a:buNone/>
              <a:tabLst/>
              <a:defRPr/>
            </a:pPr>
            <a:r>
              <a:rPr kumimoji="0" lang="en-US" sz="6999" b="0" i="0" u="none" strike="noStrike" kern="1200" cap="none" spc="0" normalizeH="0" baseline="0" noProof="0" dirty="0" smtClean="0">
                <a:ln>
                  <a:noFill/>
                </a:ln>
                <a:solidFill>
                  <a:srgbClr val="471980"/>
                </a:solidFill>
                <a:effectLst/>
                <a:uLnTx/>
                <a:uFillTx/>
                <a:latin typeface="PF DinText Pro 1"/>
                <a:ea typeface="+mn-ea"/>
                <a:cs typeface="+mn-cs"/>
              </a:rPr>
              <a:t> Support Services</a:t>
            </a:r>
            <a:endParaRPr kumimoji="0" lang="en-US" sz="6999" b="0" i="0" u="none" strike="noStrike" kern="1200" cap="none" spc="0" normalizeH="0" baseline="0" noProof="0" dirty="0">
              <a:ln>
                <a:noFill/>
              </a:ln>
              <a:solidFill>
                <a:srgbClr val="471980"/>
              </a:solidFill>
              <a:effectLst/>
              <a:uLnTx/>
              <a:uFillTx/>
              <a:latin typeface="PF DinText Pro 1"/>
              <a:ea typeface="+mn-ea"/>
              <a:cs typeface="+mn-cs"/>
            </a:endParaRPr>
          </a:p>
        </p:txBody>
      </p:sp>
      <p:pic>
        <p:nvPicPr>
          <p:cNvPr id="18" name="Picture 14"/>
          <p:cNvPicPr>
            <a:picLocks noChangeAspect="1"/>
          </p:cNvPicPr>
          <p:nvPr/>
        </p:nvPicPr>
        <p:blipFill>
          <a:blip r:embed="rId9"/>
          <a:srcRect/>
          <a:stretch>
            <a:fillRect/>
          </a:stretch>
        </p:blipFill>
        <p:spPr>
          <a:xfrm>
            <a:off x="10638717" y="9351304"/>
            <a:ext cx="1138162" cy="569606"/>
          </a:xfrm>
          <a:prstGeom prst="rect">
            <a:avLst/>
          </a:prstGeom>
        </p:spPr>
      </p:pic>
      <p:pic>
        <p:nvPicPr>
          <p:cNvPr id="19"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267282" y="9320758"/>
            <a:ext cx="932723" cy="699542"/>
          </a:xfrm>
          <a:prstGeom prst="rect">
            <a:avLst/>
          </a:prstGeom>
        </p:spPr>
      </p:pic>
      <p:pic>
        <p:nvPicPr>
          <p:cNvPr id="20" name="Picture 19"/>
          <p:cNvPicPr/>
          <p:nvPr/>
        </p:nvPicPr>
        <p:blipFill>
          <a:blip r:embed="rId13" cstate="print">
            <a:extLst>
              <a:ext uri="{28A0092B-C50C-407E-A947-70E740481C1C}">
                <a14:useLocalDpi xmlns:a14="http://schemas.microsoft.com/office/drawing/2010/main" val="0"/>
              </a:ext>
            </a:extLst>
          </a:blip>
          <a:stretch>
            <a:fillRect/>
          </a:stretch>
        </p:blipFill>
        <p:spPr>
          <a:xfrm>
            <a:off x="12154140" y="9435610"/>
            <a:ext cx="2058635" cy="512513"/>
          </a:xfrm>
          <a:prstGeom prst="rect">
            <a:avLst/>
          </a:prstGeom>
        </p:spPr>
      </p:pic>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478000" y="9323346"/>
            <a:ext cx="618883" cy="624777"/>
          </a:xfrm>
          <a:prstGeom prst="rect">
            <a:avLst/>
          </a:prstGeom>
        </p:spPr>
      </p:pic>
      <p:pic>
        <p:nvPicPr>
          <p:cNvPr id="3" name="Picture 2"/>
          <p:cNvPicPr>
            <a:picLocks noChangeAspect="1"/>
          </p:cNvPicPr>
          <p:nvPr/>
        </p:nvPicPr>
        <p:blipFill>
          <a:blip r:embed="rId15"/>
          <a:stretch>
            <a:fillRect/>
          </a:stretch>
        </p:blipFill>
        <p:spPr>
          <a:xfrm>
            <a:off x="7543800" y="83630"/>
            <a:ext cx="9489473" cy="10048645"/>
          </a:xfrm>
          <a:prstGeom prst="rect">
            <a:avLst/>
          </a:prstGeom>
        </p:spPr>
      </p:pic>
    </p:spTree>
    <p:extLst>
      <p:ext uri="{BB962C8B-B14F-4D97-AF65-F5344CB8AC3E}">
        <p14:creationId xmlns:p14="http://schemas.microsoft.com/office/powerpoint/2010/main" val="3681288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6"/>
          <p:cNvGrpSpPr/>
          <p:nvPr/>
        </p:nvGrpSpPr>
        <p:grpSpPr>
          <a:xfrm>
            <a:off x="0" y="0"/>
            <a:ext cx="11277600" cy="1112173"/>
            <a:chOff x="0" y="0"/>
            <a:chExt cx="12706049" cy="12950254"/>
          </a:xfrm>
        </p:grpSpPr>
        <p:pic>
          <p:nvPicPr>
            <p:cNvPr id="15" name="Picture 17"/>
            <p:cNvPicPr>
              <a:picLocks noChangeAspect="1"/>
            </p:cNvPicPr>
            <p:nvPr/>
          </p:nvPicPr>
          <p:blipFill>
            <a:blip r:embed="rId2">
              <a:alphaModFix amt="41000"/>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0" y="0"/>
              <a:ext cx="12706049" cy="12706049"/>
            </a:xfrm>
            <a:prstGeom prst="rect">
              <a:avLst/>
            </a:prstGeom>
          </p:spPr>
        </p:pic>
        <p:sp>
          <p:nvSpPr>
            <p:cNvPr id="16" name="TextBox 20"/>
            <p:cNvSpPr txBox="1"/>
            <p:nvPr/>
          </p:nvSpPr>
          <p:spPr>
            <a:xfrm>
              <a:off x="3297027" y="8449692"/>
              <a:ext cx="4114800" cy="450056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2371355" y="9730853"/>
            <a:ext cx="10783244" cy="0"/>
          </a:xfrm>
          <a:prstGeom prst="line">
            <a:avLst/>
          </a:prstGeom>
          <a:ln w="19050" cap="flat">
            <a:solidFill>
              <a:srgbClr val="471980"/>
            </a:solidFill>
            <a:prstDash val="solid"/>
            <a:headEnd type="none" w="sm" len="sm"/>
            <a:tailEnd type="none" w="sm" len="sm"/>
          </a:ln>
        </p:spPr>
      </p:sp>
      <p:sp>
        <p:nvSpPr>
          <p:cNvPr id="11" name="TextBox 11"/>
          <p:cNvSpPr txBox="1"/>
          <p:nvPr/>
        </p:nvSpPr>
        <p:spPr>
          <a:xfrm>
            <a:off x="0" y="-165554"/>
            <a:ext cx="18059400" cy="1143455"/>
          </a:xfrm>
          <a:prstGeom prst="rect">
            <a:avLst/>
          </a:prstGeom>
        </p:spPr>
        <p:txBody>
          <a:bodyPr wrap="square" lIns="0" tIns="0" rIns="0" bIns="0" rtlCol="0" anchor="t">
            <a:spAutoFit/>
          </a:bodyPr>
          <a:lstStyle/>
          <a:p>
            <a:pPr marL="0" marR="0" lvl="0" indent="0" algn="l" defTabSz="914400" rtl="0" eaLnBrk="1" fontAlgn="auto" latinLnBrk="0" hangingPunct="1">
              <a:lnSpc>
                <a:spcPts val="9799"/>
              </a:lnSpc>
              <a:spcBef>
                <a:spcPts val="0"/>
              </a:spcBef>
              <a:spcAft>
                <a:spcPts val="0"/>
              </a:spcAft>
              <a:buClrTx/>
              <a:buSzTx/>
              <a:buFontTx/>
              <a:buNone/>
              <a:tabLst/>
              <a:defRPr/>
            </a:pPr>
            <a:r>
              <a:rPr kumimoji="0" lang="en-US" sz="6999" b="0" i="0" u="none" strike="noStrike" kern="1200" cap="none" spc="0" normalizeH="0" baseline="0" noProof="0" dirty="0" smtClean="0">
                <a:ln>
                  <a:noFill/>
                </a:ln>
                <a:solidFill>
                  <a:srgbClr val="471980"/>
                </a:solidFill>
                <a:effectLst/>
                <a:uLnTx/>
                <a:uFillTx/>
                <a:latin typeface="PF DinText Pro 1"/>
                <a:ea typeface="+mn-ea"/>
                <a:cs typeface="+mn-cs"/>
              </a:rPr>
              <a:t> Media</a:t>
            </a:r>
            <a:r>
              <a:rPr kumimoji="0" lang="en-US" sz="6999" b="0" i="0" u="none" strike="noStrike" kern="1200" cap="none" spc="0" normalizeH="0" noProof="0" dirty="0" smtClean="0">
                <a:ln>
                  <a:noFill/>
                </a:ln>
                <a:solidFill>
                  <a:srgbClr val="471980"/>
                </a:solidFill>
                <a:effectLst/>
                <a:uLnTx/>
                <a:uFillTx/>
                <a:latin typeface="PF DinText Pro 1"/>
                <a:ea typeface="+mn-ea"/>
                <a:cs typeface="+mn-cs"/>
              </a:rPr>
              <a:t> Management</a:t>
            </a:r>
            <a:endParaRPr kumimoji="0" lang="en-US" sz="6999" b="0" i="0" u="none" strike="noStrike" kern="1200" cap="none" spc="0" normalizeH="0" baseline="0" noProof="0" dirty="0">
              <a:ln>
                <a:noFill/>
              </a:ln>
              <a:solidFill>
                <a:srgbClr val="471980"/>
              </a:solidFill>
              <a:effectLst/>
              <a:uLnTx/>
              <a:uFillTx/>
              <a:latin typeface="PF DinText Pro 1"/>
              <a:ea typeface="+mn-ea"/>
              <a:cs typeface="+mn-cs"/>
            </a:endParaRPr>
          </a:p>
        </p:txBody>
      </p:sp>
      <p:pic>
        <p:nvPicPr>
          <p:cNvPr id="18" name="Picture 14"/>
          <p:cNvPicPr>
            <a:picLocks noChangeAspect="1"/>
          </p:cNvPicPr>
          <p:nvPr/>
        </p:nvPicPr>
        <p:blipFill>
          <a:blip r:embed="rId9"/>
          <a:srcRect/>
          <a:stretch>
            <a:fillRect/>
          </a:stretch>
        </p:blipFill>
        <p:spPr>
          <a:xfrm>
            <a:off x="10638717" y="9351304"/>
            <a:ext cx="1138162" cy="569606"/>
          </a:xfrm>
          <a:prstGeom prst="rect">
            <a:avLst/>
          </a:prstGeom>
        </p:spPr>
      </p:pic>
      <p:pic>
        <p:nvPicPr>
          <p:cNvPr id="19"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267282" y="9320758"/>
            <a:ext cx="932723" cy="699542"/>
          </a:xfrm>
          <a:prstGeom prst="rect">
            <a:avLst/>
          </a:prstGeom>
        </p:spPr>
      </p:pic>
      <p:pic>
        <p:nvPicPr>
          <p:cNvPr id="20" name="Picture 19"/>
          <p:cNvPicPr/>
          <p:nvPr/>
        </p:nvPicPr>
        <p:blipFill>
          <a:blip r:embed="rId13" cstate="print">
            <a:extLst>
              <a:ext uri="{28A0092B-C50C-407E-A947-70E740481C1C}">
                <a14:useLocalDpi xmlns:a14="http://schemas.microsoft.com/office/drawing/2010/main" val="0"/>
              </a:ext>
            </a:extLst>
          </a:blip>
          <a:stretch>
            <a:fillRect/>
          </a:stretch>
        </p:blipFill>
        <p:spPr>
          <a:xfrm>
            <a:off x="12154140" y="9435610"/>
            <a:ext cx="2058635" cy="512513"/>
          </a:xfrm>
          <a:prstGeom prst="rect">
            <a:avLst/>
          </a:prstGeom>
        </p:spPr>
      </p:pic>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478000" y="9323346"/>
            <a:ext cx="618883" cy="624777"/>
          </a:xfrm>
          <a:prstGeom prst="rect">
            <a:avLst/>
          </a:prstGeom>
        </p:spPr>
      </p:pic>
      <p:pic>
        <p:nvPicPr>
          <p:cNvPr id="2" name="Picture 1"/>
          <p:cNvPicPr>
            <a:picLocks noChangeAspect="1"/>
          </p:cNvPicPr>
          <p:nvPr/>
        </p:nvPicPr>
        <p:blipFill>
          <a:blip r:embed="rId15"/>
          <a:stretch>
            <a:fillRect/>
          </a:stretch>
        </p:blipFill>
        <p:spPr>
          <a:xfrm>
            <a:off x="6485982" y="1304486"/>
            <a:ext cx="5562600" cy="7733370"/>
          </a:xfrm>
          <a:prstGeom prst="rect">
            <a:avLst/>
          </a:prstGeom>
        </p:spPr>
      </p:pic>
    </p:spTree>
    <p:extLst>
      <p:ext uri="{BB962C8B-B14F-4D97-AF65-F5344CB8AC3E}">
        <p14:creationId xmlns:p14="http://schemas.microsoft.com/office/powerpoint/2010/main" val="1858958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6"/>
          <p:cNvGrpSpPr/>
          <p:nvPr/>
        </p:nvGrpSpPr>
        <p:grpSpPr>
          <a:xfrm>
            <a:off x="0" y="0"/>
            <a:ext cx="11277600" cy="1112173"/>
            <a:chOff x="0" y="0"/>
            <a:chExt cx="12706049" cy="12950254"/>
          </a:xfrm>
        </p:grpSpPr>
        <p:pic>
          <p:nvPicPr>
            <p:cNvPr id="15" name="Picture 17"/>
            <p:cNvPicPr>
              <a:picLocks noChangeAspect="1"/>
            </p:cNvPicPr>
            <p:nvPr/>
          </p:nvPicPr>
          <p:blipFill>
            <a:blip r:embed="rId2">
              <a:alphaModFix amt="41000"/>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0" y="0"/>
              <a:ext cx="12706049" cy="12706049"/>
            </a:xfrm>
            <a:prstGeom prst="rect">
              <a:avLst/>
            </a:prstGeom>
          </p:spPr>
        </p:pic>
        <p:sp>
          <p:nvSpPr>
            <p:cNvPr id="16" name="TextBox 20"/>
            <p:cNvSpPr txBox="1"/>
            <p:nvPr/>
          </p:nvSpPr>
          <p:spPr>
            <a:xfrm>
              <a:off x="3297027" y="8449692"/>
              <a:ext cx="4114800" cy="450056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2371355" y="9730853"/>
            <a:ext cx="10783244" cy="0"/>
          </a:xfrm>
          <a:prstGeom prst="line">
            <a:avLst/>
          </a:prstGeom>
          <a:ln w="19050" cap="flat">
            <a:solidFill>
              <a:srgbClr val="471980"/>
            </a:solidFill>
            <a:prstDash val="solid"/>
            <a:headEnd type="none" w="sm" len="sm"/>
            <a:tailEnd type="none" w="sm" len="sm"/>
          </a:ln>
        </p:spPr>
      </p:sp>
      <p:sp>
        <p:nvSpPr>
          <p:cNvPr id="11" name="TextBox 11"/>
          <p:cNvSpPr txBox="1"/>
          <p:nvPr/>
        </p:nvSpPr>
        <p:spPr>
          <a:xfrm>
            <a:off x="0" y="-165554"/>
            <a:ext cx="18059400" cy="1143455"/>
          </a:xfrm>
          <a:prstGeom prst="rect">
            <a:avLst/>
          </a:prstGeom>
        </p:spPr>
        <p:txBody>
          <a:bodyPr wrap="square" lIns="0" tIns="0" rIns="0" bIns="0" rtlCol="0" anchor="t">
            <a:spAutoFit/>
          </a:bodyPr>
          <a:lstStyle/>
          <a:p>
            <a:pPr marL="0" marR="0" lvl="0" indent="0" algn="l" defTabSz="914400" rtl="0" eaLnBrk="1" fontAlgn="auto" latinLnBrk="0" hangingPunct="1">
              <a:lnSpc>
                <a:spcPts val="9799"/>
              </a:lnSpc>
              <a:spcBef>
                <a:spcPts val="0"/>
              </a:spcBef>
              <a:spcAft>
                <a:spcPts val="0"/>
              </a:spcAft>
              <a:buClrTx/>
              <a:buSzTx/>
              <a:buFontTx/>
              <a:buNone/>
              <a:tabLst/>
              <a:defRPr/>
            </a:pPr>
            <a:r>
              <a:rPr kumimoji="0" lang="en-US" sz="6999" b="0" i="0" u="none" strike="noStrike" kern="1200" cap="none" spc="0" normalizeH="0" baseline="0" noProof="0" dirty="0" smtClean="0">
                <a:ln>
                  <a:noFill/>
                </a:ln>
                <a:solidFill>
                  <a:srgbClr val="471980"/>
                </a:solidFill>
                <a:effectLst/>
                <a:uLnTx/>
                <a:uFillTx/>
                <a:latin typeface="PF DinText Pro 1"/>
                <a:ea typeface="+mn-ea"/>
                <a:cs typeface="+mn-cs"/>
              </a:rPr>
              <a:t> Continuous Improvement</a:t>
            </a:r>
            <a:endParaRPr kumimoji="0" lang="en-US" sz="6999" b="0" i="0" u="none" strike="noStrike" kern="1200" cap="none" spc="0" normalizeH="0" baseline="0" noProof="0" dirty="0">
              <a:ln>
                <a:noFill/>
              </a:ln>
              <a:solidFill>
                <a:srgbClr val="471980"/>
              </a:solidFill>
              <a:effectLst/>
              <a:uLnTx/>
              <a:uFillTx/>
              <a:latin typeface="PF DinText Pro 1"/>
              <a:ea typeface="+mn-ea"/>
              <a:cs typeface="+mn-cs"/>
            </a:endParaRPr>
          </a:p>
        </p:txBody>
      </p:sp>
      <p:pic>
        <p:nvPicPr>
          <p:cNvPr id="18" name="Picture 14"/>
          <p:cNvPicPr>
            <a:picLocks noChangeAspect="1"/>
          </p:cNvPicPr>
          <p:nvPr/>
        </p:nvPicPr>
        <p:blipFill>
          <a:blip r:embed="rId9"/>
          <a:srcRect/>
          <a:stretch>
            <a:fillRect/>
          </a:stretch>
        </p:blipFill>
        <p:spPr>
          <a:xfrm>
            <a:off x="10638717" y="9351304"/>
            <a:ext cx="1138162" cy="569606"/>
          </a:xfrm>
          <a:prstGeom prst="rect">
            <a:avLst/>
          </a:prstGeom>
        </p:spPr>
      </p:pic>
      <p:pic>
        <p:nvPicPr>
          <p:cNvPr id="19"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267282" y="9320758"/>
            <a:ext cx="932723" cy="699542"/>
          </a:xfrm>
          <a:prstGeom prst="rect">
            <a:avLst/>
          </a:prstGeom>
        </p:spPr>
      </p:pic>
      <p:pic>
        <p:nvPicPr>
          <p:cNvPr id="20" name="Picture 19"/>
          <p:cNvPicPr/>
          <p:nvPr/>
        </p:nvPicPr>
        <p:blipFill>
          <a:blip r:embed="rId13" cstate="print">
            <a:extLst>
              <a:ext uri="{28A0092B-C50C-407E-A947-70E740481C1C}">
                <a14:useLocalDpi xmlns:a14="http://schemas.microsoft.com/office/drawing/2010/main" val="0"/>
              </a:ext>
            </a:extLst>
          </a:blip>
          <a:stretch>
            <a:fillRect/>
          </a:stretch>
        </p:blipFill>
        <p:spPr>
          <a:xfrm>
            <a:off x="12154140" y="9435610"/>
            <a:ext cx="2058635" cy="512513"/>
          </a:xfrm>
          <a:prstGeom prst="rect">
            <a:avLst/>
          </a:prstGeom>
        </p:spPr>
      </p:pic>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478000" y="9323346"/>
            <a:ext cx="618883" cy="624777"/>
          </a:xfrm>
          <a:prstGeom prst="rect">
            <a:avLst/>
          </a:prstGeom>
        </p:spPr>
      </p:pic>
      <p:pic>
        <p:nvPicPr>
          <p:cNvPr id="3" name="Picture 2"/>
          <p:cNvPicPr>
            <a:picLocks noChangeAspect="1"/>
          </p:cNvPicPr>
          <p:nvPr/>
        </p:nvPicPr>
        <p:blipFill>
          <a:blip r:embed="rId15"/>
          <a:stretch>
            <a:fillRect/>
          </a:stretch>
        </p:blipFill>
        <p:spPr>
          <a:xfrm>
            <a:off x="1491108" y="1703564"/>
            <a:ext cx="14433836" cy="6487936"/>
          </a:xfrm>
          <a:prstGeom prst="rect">
            <a:avLst/>
          </a:prstGeom>
        </p:spPr>
      </p:pic>
    </p:spTree>
    <p:extLst>
      <p:ext uri="{BB962C8B-B14F-4D97-AF65-F5344CB8AC3E}">
        <p14:creationId xmlns:p14="http://schemas.microsoft.com/office/powerpoint/2010/main" val="8326799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23912">
            <a:off x="5570994" y="-4282652"/>
            <a:ext cx="15403277" cy="18352656"/>
            <a:chOff x="0" y="0"/>
            <a:chExt cx="4388969" cy="5229357"/>
          </a:xfrm>
        </p:grpSpPr>
        <p:sp>
          <p:nvSpPr>
            <p:cNvPr id="3" name="Freeform 3"/>
            <p:cNvSpPr/>
            <p:nvPr/>
          </p:nvSpPr>
          <p:spPr>
            <a:xfrm>
              <a:off x="0" y="0"/>
              <a:ext cx="4388969" cy="5229358"/>
            </a:xfrm>
            <a:custGeom>
              <a:avLst/>
              <a:gdLst/>
              <a:ahLst/>
              <a:cxnLst/>
              <a:rect l="l" t="t" r="r" b="b"/>
              <a:pathLst>
                <a:path w="4388969" h="5229358">
                  <a:moveTo>
                    <a:pt x="0" y="0"/>
                  </a:moveTo>
                  <a:lnTo>
                    <a:pt x="4388969" y="0"/>
                  </a:lnTo>
                  <a:lnTo>
                    <a:pt x="4388969" y="5229358"/>
                  </a:lnTo>
                  <a:lnTo>
                    <a:pt x="0" y="5229358"/>
                  </a:lnTo>
                  <a:close/>
                </a:path>
              </a:pathLst>
            </a:custGeom>
            <a:solidFill>
              <a:srgbClr val="471980"/>
            </a:solidFill>
          </p:spPr>
        </p:sp>
        <p:sp>
          <p:nvSpPr>
            <p:cNvPr id="4" name="TextBox 4"/>
            <p:cNvSpPr txBox="1"/>
            <p:nvPr/>
          </p:nvSpPr>
          <p:spPr>
            <a:xfrm>
              <a:off x="0" y="-57150"/>
              <a:ext cx="812800" cy="869950"/>
            </a:xfrm>
            <a:prstGeom prst="rect">
              <a:avLst/>
            </a:prstGeom>
          </p:spPr>
          <p:txBody>
            <a:bodyPr lIns="43083" tIns="43083" rIns="43083" bIns="43083" rtlCol="0" anchor="ctr"/>
            <a:lstStyle/>
            <a:p>
              <a:pPr algn="ctr">
                <a:lnSpc>
                  <a:spcPts val="1662"/>
                </a:lnSpc>
              </a:pPr>
              <a:endParaRPr/>
            </a:p>
          </p:txBody>
        </p:sp>
      </p:grpSp>
      <p:pic>
        <p:nvPicPr>
          <p:cNvPr id="5" name="Picture 5"/>
          <p:cNvPicPr>
            <a:picLocks noChangeAspect="1"/>
          </p:cNvPicPr>
          <p:nvPr/>
        </p:nvPicPr>
        <p:blipFill>
          <a:blip r:embed="rId2"/>
          <a:srcRect/>
          <a:stretch>
            <a:fillRect/>
          </a:stretch>
        </p:blipFill>
        <p:spPr>
          <a:xfrm>
            <a:off x="690697" y="5753762"/>
            <a:ext cx="3726594" cy="781821"/>
          </a:xfrm>
          <a:prstGeom prst="rect">
            <a:avLst/>
          </a:prstGeom>
        </p:spPr>
      </p:pic>
      <p:grpSp>
        <p:nvGrpSpPr>
          <p:cNvPr id="6" name="Group 6"/>
          <p:cNvGrpSpPr/>
          <p:nvPr/>
        </p:nvGrpSpPr>
        <p:grpSpPr>
          <a:xfrm rot="-9954348">
            <a:off x="6080593" y="-4946032"/>
            <a:ext cx="13631069" cy="19360895"/>
            <a:chOff x="0" y="0"/>
            <a:chExt cx="3884001" cy="5516643"/>
          </a:xfrm>
        </p:grpSpPr>
        <p:sp>
          <p:nvSpPr>
            <p:cNvPr id="7" name="Freeform 7"/>
            <p:cNvSpPr/>
            <p:nvPr/>
          </p:nvSpPr>
          <p:spPr>
            <a:xfrm>
              <a:off x="0" y="0"/>
              <a:ext cx="3884001" cy="5516643"/>
            </a:xfrm>
            <a:custGeom>
              <a:avLst/>
              <a:gdLst/>
              <a:ahLst/>
              <a:cxnLst/>
              <a:rect l="l" t="t" r="r" b="b"/>
              <a:pathLst>
                <a:path w="3884001" h="5516643">
                  <a:moveTo>
                    <a:pt x="0" y="0"/>
                  </a:moveTo>
                  <a:lnTo>
                    <a:pt x="3884001" y="0"/>
                  </a:lnTo>
                  <a:lnTo>
                    <a:pt x="3884001" y="5516643"/>
                  </a:lnTo>
                  <a:lnTo>
                    <a:pt x="0" y="5516643"/>
                  </a:lnTo>
                  <a:close/>
                </a:path>
              </a:pathLst>
            </a:custGeom>
            <a:solidFill>
              <a:srgbClr val="471980">
                <a:alpha val="24706"/>
              </a:srgbClr>
            </a:solidFill>
          </p:spPr>
        </p:sp>
        <p:sp>
          <p:nvSpPr>
            <p:cNvPr id="8" name="TextBox 8"/>
            <p:cNvSpPr txBox="1"/>
            <p:nvPr/>
          </p:nvSpPr>
          <p:spPr>
            <a:xfrm>
              <a:off x="0" y="-57150"/>
              <a:ext cx="812800" cy="869950"/>
            </a:xfrm>
            <a:prstGeom prst="rect">
              <a:avLst/>
            </a:prstGeom>
          </p:spPr>
          <p:txBody>
            <a:bodyPr lIns="43083" tIns="43083" rIns="43083" bIns="43083" rtlCol="0" anchor="ctr"/>
            <a:lstStyle/>
            <a:p>
              <a:pPr algn="ctr">
                <a:lnSpc>
                  <a:spcPts val="1662"/>
                </a:lnSpc>
              </a:pPr>
              <a:endParaRPr/>
            </a:p>
          </p:txBody>
        </p:sp>
      </p:grpSp>
      <p:pic>
        <p:nvPicPr>
          <p:cNvPr id="9" name="Picture 9"/>
          <p:cNvPicPr>
            <a:picLocks noChangeAspect="1"/>
          </p:cNvPicPr>
          <p:nvPr/>
        </p:nvPicPr>
        <p:blipFill>
          <a:blip r:embed="rId3"/>
          <a:srcRect/>
          <a:stretch>
            <a:fillRect/>
          </a:stretch>
        </p:blipFill>
        <p:spPr>
          <a:xfrm rot="-9961887">
            <a:off x="17215616" y="-3592161"/>
            <a:ext cx="2023854" cy="3889275"/>
          </a:xfrm>
          <a:prstGeom prst="rect">
            <a:avLst/>
          </a:prstGeom>
        </p:spPr>
      </p:pic>
      <p:pic>
        <p:nvPicPr>
          <p:cNvPr id="10" name="Picture 10"/>
          <p:cNvPicPr>
            <a:picLocks noChangeAspect="1"/>
          </p:cNvPicPr>
          <p:nvPr/>
        </p:nvPicPr>
        <p:blipFill>
          <a:blip r:embed="rId4"/>
          <a:srcRect/>
          <a:stretch>
            <a:fillRect/>
          </a:stretch>
        </p:blipFill>
        <p:spPr>
          <a:xfrm>
            <a:off x="690697" y="3511540"/>
            <a:ext cx="2876796" cy="1439724"/>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90697" y="1490549"/>
            <a:ext cx="2515929" cy="1886947"/>
          </a:xfrm>
          <a:prstGeom prst="rect">
            <a:avLst/>
          </a:prstGeom>
        </p:spPr>
      </p:pic>
      <p:pic>
        <p:nvPicPr>
          <p:cNvPr id="12" name="Picture 12"/>
          <p:cNvPicPr>
            <a:picLocks noChangeAspect="1"/>
          </p:cNvPicPr>
          <p:nvPr/>
        </p:nvPicPr>
        <p:blipFill>
          <a:blip r:embed="rId7"/>
          <a:srcRect t="372" r="16715" b="372"/>
          <a:stretch>
            <a:fillRect/>
          </a:stretch>
        </p:blipFill>
        <p:spPr>
          <a:xfrm rot="841436">
            <a:off x="6116837" y="-4098130"/>
            <a:ext cx="20545841" cy="18333838"/>
          </a:xfrm>
          <a:prstGeom prst="rect">
            <a:avLst/>
          </a:prstGeom>
        </p:spPr>
      </p:pic>
      <p:sp>
        <p:nvSpPr>
          <p:cNvPr id="13" name="TextBox 13"/>
          <p:cNvSpPr txBox="1"/>
          <p:nvPr/>
        </p:nvSpPr>
        <p:spPr>
          <a:xfrm>
            <a:off x="8059302" y="1100024"/>
            <a:ext cx="8716824" cy="1900123"/>
          </a:xfrm>
          <a:prstGeom prst="rect">
            <a:avLst/>
          </a:prstGeom>
        </p:spPr>
        <p:txBody>
          <a:bodyPr lIns="0" tIns="0" rIns="0" bIns="0" rtlCol="0" anchor="t">
            <a:spAutoFit/>
          </a:bodyPr>
          <a:lstStyle/>
          <a:p>
            <a:pPr>
              <a:lnSpc>
                <a:spcPts val="13918"/>
              </a:lnSpc>
            </a:pPr>
            <a:r>
              <a:rPr lang="en-US" sz="9942">
                <a:solidFill>
                  <a:srgbClr val="FFFFFF"/>
                </a:solidFill>
                <a:latin typeface="PF DinText Pro 1"/>
              </a:rPr>
              <a:t>THANK YOU!</a:t>
            </a:r>
          </a:p>
        </p:txBody>
      </p:sp>
      <p:sp>
        <p:nvSpPr>
          <p:cNvPr id="14" name="TextBox 14"/>
          <p:cNvSpPr txBox="1"/>
          <p:nvPr/>
        </p:nvSpPr>
        <p:spPr>
          <a:xfrm>
            <a:off x="4201631" y="3568303"/>
            <a:ext cx="14884904" cy="6797675"/>
          </a:xfrm>
          <a:prstGeom prst="rect">
            <a:avLst/>
          </a:prstGeom>
        </p:spPr>
        <p:txBody>
          <a:bodyPr lIns="0" tIns="0" rIns="0" bIns="0" rtlCol="0" anchor="t">
            <a:spAutoFit/>
          </a:bodyPr>
          <a:lstStyle/>
          <a:p>
            <a:pPr algn="ctr">
              <a:lnSpc>
                <a:spcPts val="7000"/>
              </a:lnSpc>
            </a:pPr>
            <a:r>
              <a:rPr lang="en-US" sz="5000" dirty="0" smtClean="0">
                <a:solidFill>
                  <a:srgbClr val="FFFFFF"/>
                </a:solidFill>
                <a:latin typeface="PF DinText Pro 1"/>
              </a:rPr>
              <a:t>LEVENT ALTAN</a:t>
            </a:r>
            <a:endParaRPr lang="en-US" sz="5000" dirty="0">
              <a:solidFill>
                <a:srgbClr val="FFFFFF"/>
              </a:solidFill>
              <a:latin typeface="PF DinText Pro 1"/>
            </a:endParaRPr>
          </a:p>
          <a:p>
            <a:pPr algn="ctr">
              <a:lnSpc>
                <a:spcPts val="7000"/>
              </a:lnSpc>
            </a:pPr>
            <a:r>
              <a:rPr lang="en-US" sz="5000" dirty="0" smtClean="0">
                <a:solidFill>
                  <a:srgbClr val="FFFFFF"/>
                </a:solidFill>
                <a:latin typeface="PF DinText Pro 1"/>
              </a:rPr>
              <a:t>Executive Director</a:t>
            </a:r>
            <a:endParaRPr lang="en-US" sz="5000" dirty="0">
              <a:solidFill>
                <a:srgbClr val="FFFFFF"/>
              </a:solidFill>
              <a:latin typeface="PF DinText Pro 1"/>
            </a:endParaRPr>
          </a:p>
          <a:p>
            <a:pPr algn="ctr">
              <a:lnSpc>
                <a:spcPts val="7000"/>
              </a:lnSpc>
            </a:pPr>
            <a:r>
              <a:rPr lang="en-US" sz="5000" dirty="0" smtClean="0">
                <a:solidFill>
                  <a:srgbClr val="FFFFFF"/>
                </a:solidFill>
                <a:latin typeface="PF DinText Pro 1"/>
              </a:rPr>
              <a:t>l.altan@victimsupporteurope.eu</a:t>
            </a:r>
            <a:r>
              <a:rPr lang="en-US" sz="5000" dirty="0">
                <a:solidFill>
                  <a:srgbClr val="FFFFFF"/>
                </a:solidFill>
                <a:latin typeface="PF DinText Pro 1"/>
              </a:rPr>
              <a:t>​</a:t>
            </a:r>
          </a:p>
          <a:p>
            <a:pPr algn="ctr">
              <a:lnSpc>
                <a:spcPts val="7000"/>
              </a:lnSpc>
            </a:pPr>
            <a:r>
              <a:rPr lang="en-US" sz="5000" dirty="0">
                <a:solidFill>
                  <a:srgbClr val="FFFFFF"/>
                </a:solidFill>
                <a:latin typeface="PF DinText Pro 1"/>
              </a:rPr>
              <a:t>​</a:t>
            </a:r>
          </a:p>
          <a:p>
            <a:pPr algn="ctr">
              <a:lnSpc>
                <a:spcPts val="7000"/>
              </a:lnSpc>
            </a:pPr>
            <a:endParaRPr lang="en-US" sz="5000" dirty="0">
              <a:solidFill>
                <a:srgbClr val="FFFFFF"/>
              </a:solidFill>
              <a:latin typeface="PF DinText Pro 1"/>
            </a:endParaRPr>
          </a:p>
          <a:p>
            <a:pPr algn="ctr">
              <a:lnSpc>
                <a:spcPts val="5599"/>
              </a:lnSpc>
            </a:pPr>
            <a:r>
              <a:rPr lang="en-US" sz="3999" dirty="0">
                <a:solidFill>
                  <a:srgbClr val="FFFFFF"/>
                </a:solidFill>
                <a:latin typeface="PF DinText Pro 1"/>
              </a:rPr>
              <a:t>www.victim-support.eu​</a:t>
            </a:r>
          </a:p>
          <a:p>
            <a:pPr algn="ctr">
              <a:lnSpc>
                <a:spcPts val="5599"/>
              </a:lnSpc>
            </a:pPr>
            <a:r>
              <a:rPr lang="en-US" sz="3999" dirty="0">
                <a:solidFill>
                  <a:srgbClr val="FFFFFF"/>
                </a:solidFill>
                <a:latin typeface="PF DinText Pro 1"/>
              </a:rPr>
              <a:t>info@victimsupporteurope.eu​</a:t>
            </a:r>
          </a:p>
          <a:p>
            <a:pPr algn="ctr">
              <a:lnSpc>
                <a:spcPts val="7000"/>
              </a:lnSpc>
            </a:pPr>
            <a:endParaRPr lang="en-US" sz="3999" dirty="0">
              <a:solidFill>
                <a:srgbClr val="FFFFFF"/>
              </a:solidFill>
              <a:latin typeface="PF DinText Pro 1"/>
            </a:endParaRPr>
          </a:p>
        </p:txBody>
      </p:sp>
    </p:spTree>
    <p:extLst>
      <p:ext uri="{BB962C8B-B14F-4D97-AF65-F5344CB8AC3E}">
        <p14:creationId xmlns:p14="http://schemas.microsoft.com/office/powerpoint/2010/main" val="3780305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900061" y="9416698"/>
            <a:ext cx="2551109" cy="535210"/>
          </a:xfrm>
          <a:prstGeom prst="rect">
            <a:avLst/>
          </a:prstGeom>
        </p:spPr>
      </p:pic>
      <p:pic>
        <p:nvPicPr>
          <p:cNvPr id="3" name="Picture 3"/>
          <p:cNvPicPr>
            <a:picLocks noChangeAspect="1"/>
          </p:cNvPicPr>
          <p:nvPr/>
        </p:nvPicPr>
        <p:blipFill>
          <a:blip r:embed="rId3"/>
          <a:srcRect/>
          <a:stretch>
            <a:fillRect/>
          </a:stretch>
        </p:blipFill>
        <p:spPr>
          <a:xfrm rot="-9961887">
            <a:off x="17215616" y="-3592161"/>
            <a:ext cx="2023854" cy="3889275"/>
          </a:xfrm>
          <a:prstGeom prst="rect">
            <a:avLst/>
          </a:prstGeom>
        </p:spPr>
      </p:pic>
      <p:pic>
        <p:nvPicPr>
          <p:cNvPr id="4" name="Picture 4"/>
          <p:cNvPicPr>
            <a:picLocks noChangeAspect="1"/>
          </p:cNvPicPr>
          <p:nvPr/>
        </p:nvPicPr>
        <p:blipFill>
          <a:blip r:embed="rId4"/>
          <a:srcRect/>
          <a:stretch>
            <a:fillRect/>
          </a:stretch>
        </p:blipFill>
        <p:spPr>
          <a:xfrm>
            <a:off x="7201097" y="672476"/>
            <a:ext cx="2876796" cy="1439724"/>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37918" y="483877"/>
            <a:ext cx="2515929" cy="1886947"/>
          </a:xfrm>
          <a:prstGeom prst="rect">
            <a:avLst/>
          </a:prstGeom>
        </p:spPr>
      </p:pic>
      <p:sp>
        <p:nvSpPr>
          <p:cNvPr id="6" name="TextBox 6"/>
          <p:cNvSpPr txBox="1"/>
          <p:nvPr/>
        </p:nvSpPr>
        <p:spPr>
          <a:xfrm>
            <a:off x="475048" y="2897751"/>
            <a:ext cx="9514767" cy="4308872"/>
          </a:xfrm>
          <a:prstGeom prst="rect">
            <a:avLst/>
          </a:prstGeom>
        </p:spPr>
        <p:txBody>
          <a:bodyPr lIns="0" tIns="0" rIns="0" bIns="0" rtlCol="0" anchor="t">
            <a:spAutoFit/>
          </a:bodyPr>
          <a:lstStyle/>
          <a:p>
            <a:pPr algn="ctr">
              <a:lnSpc>
                <a:spcPts val="11200"/>
              </a:lnSpc>
            </a:pPr>
            <a:r>
              <a:rPr lang="en-US" sz="8000" dirty="0" smtClean="0">
                <a:solidFill>
                  <a:srgbClr val="471980"/>
                </a:solidFill>
                <a:latin typeface="PF DinText Pro 1"/>
              </a:rPr>
              <a:t>Terrorism responses at </a:t>
            </a:r>
          </a:p>
          <a:p>
            <a:pPr algn="ctr">
              <a:lnSpc>
                <a:spcPts val="11200"/>
              </a:lnSpc>
            </a:pPr>
            <a:r>
              <a:rPr lang="en-US" sz="8000" dirty="0" smtClean="0">
                <a:solidFill>
                  <a:srgbClr val="471980"/>
                </a:solidFill>
                <a:latin typeface="PF DinText Pro 1"/>
              </a:rPr>
              <a:t>large events</a:t>
            </a:r>
            <a:endParaRPr lang="en-US" sz="8000" dirty="0">
              <a:solidFill>
                <a:srgbClr val="471980"/>
              </a:solidFill>
              <a:latin typeface="PF DinText Pro 1"/>
            </a:endParaRPr>
          </a:p>
        </p:txBody>
      </p:sp>
      <p:grpSp>
        <p:nvGrpSpPr>
          <p:cNvPr id="13" name="Group 12"/>
          <p:cNvGrpSpPr/>
          <p:nvPr/>
        </p:nvGrpSpPr>
        <p:grpSpPr>
          <a:xfrm>
            <a:off x="10632152" y="-583435"/>
            <a:ext cx="11511787" cy="12868489"/>
            <a:chOff x="10632152" y="-583435"/>
            <a:chExt cx="11511787" cy="12868489"/>
          </a:xfrm>
        </p:grpSpPr>
        <p:grpSp>
          <p:nvGrpSpPr>
            <p:cNvPr id="8" name="Group 8"/>
            <p:cNvGrpSpPr/>
            <p:nvPr/>
          </p:nvGrpSpPr>
          <p:grpSpPr>
            <a:xfrm rot="823912">
              <a:off x="10632152" y="-583435"/>
              <a:ext cx="9662610" cy="12494286"/>
              <a:chOff x="0" y="0"/>
              <a:chExt cx="4083094" cy="5279666"/>
            </a:xfrm>
          </p:grpSpPr>
          <p:sp>
            <p:nvSpPr>
              <p:cNvPr id="9" name="Freeform 9"/>
              <p:cNvSpPr/>
              <p:nvPr/>
            </p:nvSpPr>
            <p:spPr>
              <a:xfrm>
                <a:off x="0" y="0"/>
                <a:ext cx="4083095" cy="5279666"/>
              </a:xfrm>
              <a:custGeom>
                <a:avLst/>
                <a:gdLst/>
                <a:ahLst/>
                <a:cxnLst/>
                <a:rect l="l" t="t" r="r" b="b"/>
                <a:pathLst>
                  <a:path w="4083095" h="5279666">
                    <a:moveTo>
                      <a:pt x="0" y="0"/>
                    </a:moveTo>
                    <a:lnTo>
                      <a:pt x="4083095" y="0"/>
                    </a:lnTo>
                    <a:lnTo>
                      <a:pt x="4083095" y="5279666"/>
                    </a:lnTo>
                    <a:lnTo>
                      <a:pt x="0" y="5279666"/>
                    </a:lnTo>
                    <a:close/>
                  </a:path>
                </a:pathLst>
              </a:custGeom>
              <a:solidFill>
                <a:srgbClr val="471980"/>
              </a:solidFill>
            </p:spPr>
          </p:sp>
          <p:sp>
            <p:nvSpPr>
              <p:cNvPr id="10" name="TextBox 10"/>
              <p:cNvSpPr txBox="1"/>
              <p:nvPr/>
            </p:nvSpPr>
            <p:spPr>
              <a:xfrm>
                <a:off x="0" y="-57150"/>
                <a:ext cx="812800" cy="869950"/>
              </a:xfrm>
              <a:prstGeom prst="rect">
                <a:avLst/>
              </a:prstGeom>
            </p:spPr>
            <p:txBody>
              <a:bodyPr lIns="43083" tIns="43083" rIns="43083" bIns="43083" rtlCol="0" anchor="ctr"/>
              <a:lstStyle/>
              <a:p>
                <a:pPr algn="ctr">
                  <a:lnSpc>
                    <a:spcPts val="1662"/>
                  </a:lnSpc>
                </a:pPr>
                <a:endParaRPr/>
              </a:p>
            </p:txBody>
          </p:sp>
        </p:grpSp>
        <p:pic>
          <p:nvPicPr>
            <p:cNvPr id="11" name="Picture 11"/>
            <p:cNvPicPr>
              <a:picLocks noChangeAspect="1"/>
            </p:cNvPicPr>
            <p:nvPr/>
          </p:nvPicPr>
          <p:blipFill>
            <a:blip r:embed="rId7"/>
            <a:srcRect l="17282" r="17282"/>
            <a:stretch>
              <a:fillRect/>
            </a:stretch>
          </p:blipFill>
          <p:spPr>
            <a:xfrm rot="841436">
              <a:off x="11152820" y="-291776"/>
              <a:ext cx="10991119" cy="12576830"/>
            </a:xfrm>
            <a:prstGeom prst="rect">
              <a:avLst/>
            </a:prstGeom>
          </p:spPr>
        </p:pic>
      </p:grpSp>
      <p:pic>
        <p:nvPicPr>
          <p:cNvPr id="17" name="Picture 16"/>
          <p:cNvPicPr/>
          <p:nvPr/>
        </p:nvPicPr>
        <p:blipFill>
          <a:blip r:embed="rId8" cstate="print">
            <a:extLst>
              <a:ext uri="{28A0092B-C50C-407E-A947-70E740481C1C}">
                <a14:useLocalDpi xmlns:a14="http://schemas.microsoft.com/office/drawing/2010/main" val="0"/>
              </a:ext>
            </a:extLst>
          </a:blip>
          <a:stretch>
            <a:fillRect/>
          </a:stretch>
        </p:blipFill>
        <p:spPr>
          <a:xfrm>
            <a:off x="381001" y="9486899"/>
            <a:ext cx="1743932" cy="434165"/>
          </a:xfrm>
          <a:prstGeom prst="rect">
            <a:avLst/>
          </a:prstGeom>
        </p:spPr>
      </p:pic>
      <p:sp>
        <p:nvSpPr>
          <p:cNvPr id="7" name="TextBox 7"/>
          <p:cNvSpPr txBox="1"/>
          <p:nvPr/>
        </p:nvSpPr>
        <p:spPr>
          <a:xfrm>
            <a:off x="12076024" y="3303594"/>
            <a:ext cx="7543800" cy="2693045"/>
          </a:xfrm>
          <a:prstGeom prst="rect">
            <a:avLst/>
          </a:prstGeom>
        </p:spPr>
        <p:txBody>
          <a:bodyPr wrap="square" lIns="0" tIns="0" rIns="0" bIns="0" rtlCol="0" anchor="t">
            <a:spAutoFit/>
          </a:bodyPr>
          <a:lstStyle/>
          <a:p>
            <a:pPr>
              <a:lnSpc>
                <a:spcPts val="7000"/>
              </a:lnSpc>
            </a:pPr>
            <a:r>
              <a:rPr lang="en-US" sz="8000" dirty="0" smtClean="0">
                <a:solidFill>
                  <a:schemeClr val="bg1"/>
                </a:solidFill>
                <a:latin typeface="PF DinText Pro 1"/>
              </a:rPr>
              <a:t>A Victim Centered Approach</a:t>
            </a:r>
            <a:endParaRPr lang="en-US" sz="8000" dirty="0">
              <a:solidFill>
                <a:schemeClr val="bg1"/>
              </a:solidFill>
              <a:latin typeface="PF DinText Pro 1"/>
            </a:endParaRPr>
          </a:p>
        </p:txBody>
      </p:sp>
    </p:spTree>
    <p:extLst>
      <p:ext uri="{BB962C8B-B14F-4D97-AF65-F5344CB8AC3E}">
        <p14:creationId xmlns:p14="http://schemas.microsoft.com/office/powerpoint/2010/main" val="10829305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8" name="Google Shape;108;p17"/>
          <p:cNvSpPr txBox="1"/>
          <p:nvPr/>
        </p:nvSpPr>
        <p:spPr>
          <a:xfrm>
            <a:off x="8743932" y="1538400"/>
            <a:ext cx="8949999" cy="7411055"/>
          </a:xfrm>
          <a:prstGeom prst="rect">
            <a:avLst/>
          </a:prstGeom>
          <a:noFill/>
          <a:ln>
            <a:noFill/>
          </a:ln>
        </p:spPr>
        <p:txBody>
          <a:bodyPr spcFirstLastPara="1" wrap="square" lIns="182850" tIns="182850" rIns="182850" bIns="182850" anchor="t" anchorCtr="0">
            <a:noAutofit/>
          </a:bodyPr>
          <a:lstStyle/>
          <a:p>
            <a:pPr algn="just" defTabSz="1371600">
              <a:defRPr/>
            </a:pPr>
            <a:r>
              <a:rPr lang="en-US" sz="2599" b="1" dirty="0">
                <a:solidFill>
                  <a:srgbClr val="F35510"/>
                </a:solidFill>
                <a:latin typeface="Montserrat"/>
                <a:ea typeface="Montserrat"/>
                <a:cs typeface="Montserrat"/>
                <a:sym typeface="Montserrat"/>
              </a:rPr>
              <a:t>Victim Support Europe </a:t>
            </a:r>
            <a:r>
              <a:rPr lang="en-US" sz="2599" dirty="0">
                <a:solidFill>
                  <a:srgbClr val="2E3338"/>
                </a:solidFill>
                <a:latin typeface="Montserrat"/>
                <a:ea typeface="Montserrat"/>
                <a:cs typeface="Montserrat"/>
                <a:sym typeface="Montserrat"/>
              </a:rPr>
              <a:t>(VSE) is the leading European umbrella organisation advocating on behalf of </a:t>
            </a:r>
            <a:r>
              <a:rPr lang="en-US" sz="2599" b="1" dirty="0">
                <a:solidFill>
                  <a:srgbClr val="F35510"/>
                </a:solidFill>
                <a:latin typeface="Montserrat"/>
                <a:ea typeface="Montserrat"/>
                <a:cs typeface="Montserrat"/>
                <a:sym typeface="Montserrat"/>
              </a:rPr>
              <a:t>all victims of crime</a:t>
            </a:r>
            <a:r>
              <a:rPr lang="en-US" sz="2599" dirty="0">
                <a:solidFill>
                  <a:srgbClr val="2E3338"/>
                </a:solidFill>
                <a:latin typeface="Montserrat"/>
                <a:ea typeface="Montserrat"/>
                <a:cs typeface="Montserrat"/>
                <a:sym typeface="Montserrat"/>
              </a:rPr>
              <a:t>, no matter what the crime, no matter who the victim is.</a:t>
            </a:r>
          </a:p>
          <a:p>
            <a:pPr algn="just" defTabSz="1371600">
              <a:defRPr/>
            </a:pPr>
            <a:endParaRPr lang="en-US" sz="2599" dirty="0">
              <a:solidFill>
                <a:srgbClr val="2E3338"/>
              </a:solidFill>
              <a:latin typeface="Montserrat"/>
              <a:ea typeface="Montserrat"/>
              <a:cs typeface="Montserrat"/>
              <a:sym typeface="Montserrat"/>
            </a:endParaRPr>
          </a:p>
          <a:p>
            <a:pPr algn="just" defTabSz="1371600">
              <a:defRPr/>
            </a:pPr>
            <a:r>
              <a:rPr lang="en-US" sz="2599" dirty="0">
                <a:solidFill>
                  <a:srgbClr val="2E3338"/>
                </a:solidFill>
                <a:latin typeface="Montserrat"/>
                <a:ea typeface="Montserrat"/>
                <a:cs typeface="Montserrat"/>
                <a:sym typeface="Montserrat"/>
              </a:rPr>
              <a:t>Founded in </a:t>
            </a:r>
            <a:r>
              <a:rPr lang="en-US" sz="2599" b="1" dirty="0">
                <a:solidFill>
                  <a:srgbClr val="F35510"/>
                </a:solidFill>
                <a:latin typeface="Montserrat"/>
                <a:ea typeface="Montserrat"/>
                <a:cs typeface="Montserrat"/>
                <a:sym typeface="Montserrat"/>
              </a:rPr>
              <a:t>1990</a:t>
            </a:r>
            <a:endParaRPr lang="en-US" sz="2599" dirty="0">
              <a:solidFill>
                <a:srgbClr val="2E3338"/>
              </a:solidFill>
              <a:latin typeface="Montserrat"/>
              <a:ea typeface="Montserrat"/>
              <a:cs typeface="Montserrat"/>
              <a:sym typeface="Montserrat"/>
            </a:endParaRPr>
          </a:p>
          <a:p>
            <a:pPr algn="just" defTabSz="1371600">
              <a:defRPr/>
            </a:pPr>
            <a:endParaRPr lang="en-US" sz="2599" dirty="0">
              <a:solidFill>
                <a:srgbClr val="2E3338"/>
              </a:solidFill>
              <a:latin typeface="Montserrat"/>
              <a:ea typeface="Montserrat"/>
              <a:cs typeface="Montserrat"/>
              <a:sym typeface="Montserrat"/>
            </a:endParaRPr>
          </a:p>
          <a:p>
            <a:pPr algn="just" defTabSz="1371600">
              <a:defRPr/>
            </a:pPr>
            <a:r>
              <a:rPr lang="en-GB" sz="2599" b="1" dirty="0">
                <a:solidFill>
                  <a:srgbClr val="F35510"/>
                </a:solidFill>
                <a:latin typeface="Montserrat"/>
                <a:ea typeface="Montserrat"/>
                <a:cs typeface="Montserrat"/>
              </a:rPr>
              <a:t>Network</a:t>
            </a:r>
            <a:r>
              <a:rPr lang="en-GB" sz="2599" dirty="0">
                <a:solidFill>
                  <a:srgbClr val="2E3338"/>
                </a:solidFill>
                <a:latin typeface="Montserrat"/>
                <a:ea typeface="Montserrat"/>
                <a:cs typeface="Montserrat"/>
              </a:rPr>
              <a:t> of +/- </a:t>
            </a:r>
            <a:r>
              <a:rPr lang="en-GB" sz="2599" b="1" dirty="0">
                <a:solidFill>
                  <a:srgbClr val="F35510"/>
                </a:solidFill>
                <a:latin typeface="Montserrat"/>
                <a:ea typeface="Montserrat"/>
                <a:cs typeface="Montserrat"/>
              </a:rPr>
              <a:t>8</a:t>
            </a:r>
            <a:r>
              <a:rPr lang="en-GB" sz="2599" b="1" dirty="0" smtClean="0">
                <a:solidFill>
                  <a:srgbClr val="F35510"/>
                </a:solidFill>
                <a:latin typeface="Montserrat"/>
                <a:ea typeface="Montserrat"/>
                <a:cs typeface="Montserrat"/>
              </a:rPr>
              <a:t>0 </a:t>
            </a:r>
            <a:r>
              <a:rPr lang="en-GB" sz="2599" b="1" dirty="0">
                <a:solidFill>
                  <a:srgbClr val="F35510"/>
                </a:solidFill>
                <a:latin typeface="Montserrat"/>
                <a:ea typeface="Montserrat"/>
                <a:cs typeface="Montserrat"/>
              </a:rPr>
              <a:t>organisations</a:t>
            </a:r>
            <a:r>
              <a:rPr lang="en-GB" sz="2599" dirty="0">
                <a:solidFill>
                  <a:srgbClr val="2E3338"/>
                </a:solidFill>
                <a:latin typeface="Montserrat"/>
                <a:ea typeface="Montserrat"/>
                <a:cs typeface="Montserrat"/>
              </a:rPr>
              <a:t>: NGOs, State, Individuals, Universities in </a:t>
            </a:r>
            <a:r>
              <a:rPr lang="en-GB" sz="2599" b="1" dirty="0" smtClean="0">
                <a:solidFill>
                  <a:srgbClr val="F35510"/>
                </a:solidFill>
                <a:latin typeface="Montserrat"/>
                <a:ea typeface="Montserrat"/>
                <a:cs typeface="Montserrat"/>
                <a:sym typeface="Montserrat"/>
              </a:rPr>
              <a:t>33 </a:t>
            </a:r>
            <a:r>
              <a:rPr lang="en-GB" sz="2599" b="1" dirty="0">
                <a:solidFill>
                  <a:srgbClr val="F35510"/>
                </a:solidFill>
                <a:latin typeface="Montserrat"/>
                <a:ea typeface="Montserrat"/>
                <a:cs typeface="Montserrat"/>
                <a:sym typeface="Montserrat"/>
              </a:rPr>
              <a:t>Countries</a:t>
            </a:r>
          </a:p>
          <a:p>
            <a:pPr algn="just" defTabSz="1371600">
              <a:defRPr/>
            </a:pPr>
            <a:endParaRPr lang="en-GB" sz="2599" dirty="0">
              <a:solidFill>
                <a:srgbClr val="2E3338"/>
              </a:solidFill>
              <a:latin typeface="Montserrat"/>
              <a:ea typeface="Montserrat"/>
              <a:cs typeface="Montserrat"/>
              <a:sym typeface="Montserrat"/>
            </a:endParaRPr>
          </a:p>
          <a:p>
            <a:pPr algn="just" defTabSz="1371600">
              <a:defRPr/>
            </a:pPr>
            <a:r>
              <a:rPr lang="en-GB" sz="2599" b="1" dirty="0">
                <a:solidFill>
                  <a:srgbClr val="F35510"/>
                </a:solidFill>
                <a:latin typeface="Montserrat"/>
                <a:ea typeface="Montserrat"/>
                <a:cs typeface="Montserrat"/>
                <a:sym typeface="Montserrat"/>
              </a:rPr>
              <a:t>5000+</a:t>
            </a:r>
            <a:r>
              <a:rPr lang="en-GB" sz="2599" dirty="0">
                <a:solidFill>
                  <a:srgbClr val="2E3338"/>
                </a:solidFill>
                <a:latin typeface="Montserrat"/>
                <a:ea typeface="Montserrat"/>
                <a:cs typeface="Montserrat"/>
                <a:sym typeface="Montserrat"/>
              </a:rPr>
              <a:t> staff and volunteers</a:t>
            </a:r>
          </a:p>
          <a:p>
            <a:pPr algn="just" defTabSz="1371600">
              <a:defRPr/>
            </a:pPr>
            <a:endParaRPr lang="en-GB" sz="2599" dirty="0">
              <a:solidFill>
                <a:srgbClr val="2E3338"/>
              </a:solidFill>
              <a:latin typeface="Montserrat"/>
              <a:ea typeface="Montserrat"/>
              <a:cs typeface="Montserrat"/>
              <a:sym typeface="Montserrat"/>
            </a:endParaRPr>
          </a:p>
          <a:p>
            <a:pPr algn="just" defTabSz="1371600">
              <a:defRPr/>
            </a:pPr>
            <a:r>
              <a:rPr lang="en-GB" sz="2599" b="1" dirty="0">
                <a:solidFill>
                  <a:srgbClr val="F35510"/>
                </a:solidFill>
                <a:latin typeface="Montserrat"/>
                <a:ea typeface="Montserrat"/>
                <a:cs typeface="Montserrat"/>
                <a:sym typeface="Montserrat"/>
              </a:rPr>
              <a:t>3</a:t>
            </a:r>
            <a:r>
              <a:rPr lang="en-GB" sz="2599" b="1" dirty="0" smtClean="0">
                <a:solidFill>
                  <a:srgbClr val="F35510"/>
                </a:solidFill>
                <a:latin typeface="Montserrat"/>
                <a:ea typeface="Montserrat"/>
                <a:cs typeface="Montserrat"/>
                <a:sym typeface="Montserrat"/>
              </a:rPr>
              <a:t> </a:t>
            </a:r>
            <a:r>
              <a:rPr lang="en-GB" sz="2599" b="1" dirty="0">
                <a:solidFill>
                  <a:srgbClr val="F35510"/>
                </a:solidFill>
                <a:latin typeface="Montserrat"/>
                <a:ea typeface="Montserrat"/>
                <a:cs typeface="Montserrat"/>
                <a:sym typeface="Montserrat"/>
              </a:rPr>
              <a:t>million+ victims </a:t>
            </a:r>
            <a:r>
              <a:rPr lang="en-GB" sz="2599" dirty="0">
                <a:solidFill>
                  <a:srgbClr val="2E3338"/>
                </a:solidFill>
                <a:latin typeface="Montserrat"/>
                <a:ea typeface="Montserrat"/>
                <a:cs typeface="Montserrat"/>
                <a:sym typeface="Montserrat"/>
              </a:rPr>
              <a:t>supported by members per year</a:t>
            </a:r>
          </a:p>
          <a:p>
            <a:pPr algn="just" defTabSz="1371600">
              <a:defRPr/>
            </a:pPr>
            <a:endParaRPr lang="en-GB" sz="2599" dirty="0">
              <a:solidFill>
                <a:srgbClr val="2E3338"/>
              </a:solidFill>
              <a:latin typeface="Montserrat"/>
              <a:ea typeface="Montserrat"/>
              <a:cs typeface="Montserrat"/>
              <a:sym typeface="Montserrat"/>
            </a:endParaRPr>
          </a:p>
          <a:p>
            <a:pPr algn="just" defTabSz="1371600">
              <a:defRPr/>
            </a:pPr>
            <a:r>
              <a:rPr lang="en-GB" sz="2599" dirty="0">
                <a:solidFill>
                  <a:srgbClr val="2E3338"/>
                </a:solidFill>
                <a:latin typeface="Montserrat"/>
                <a:ea typeface="Montserrat"/>
                <a:cs typeface="Montserrat"/>
                <a:sym typeface="Montserrat"/>
              </a:rPr>
              <a:t>Carries out: </a:t>
            </a:r>
            <a:r>
              <a:rPr lang="en-GB" sz="2599" b="1" dirty="0">
                <a:solidFill>
                  <a:srgbClr val="F35510"/>
                </a:solidFill>
                <a:latin typeface="Montserrat"/>
                <a:ea typeface="Montserrat"/>
                <a:cs typeface="Montserrat"/>
                <a:sym typeface="Montserrat"/>
              </a:rPr>
              <a:t>advocacy, policy development, capacity building, training </a:t>
            </a:r>
            <a:r>
              <a:rPr lang="en-GB" sz="2599" dirty="0">
                <a:solidFill>
                  <a:srgbClr val="2E3338"/>
                </a:solidFill>
                <a:latin typeface="Montserrat"/>
                <a:ea typeface="Montserrat"/>
                <a:cs typeface="Montserrat"/>
                <a:sym typeface="Montserrat"/>
              </a:rPr>
              <a:t>in Europe and globally</a:t>
            </a:r>
          </a:p>
          <a:p>
            <a:pPr algn="just" defTabSz="1371600">
              <a:defRPr/>
            </a:pPr>
            <a:endParaRPr lang="en-GB" sz="2599" dirty="0">
              <a:solidFill>
                <a:srgbClr val="2E3338"/>
              </a:solidFill>
              <a:latin typeface="Montserrat"/>
              <a:ea typeface="Montserrat"/>
              <a:cs typeface="Montserrat"/>
              <a:sym typeface="Montserrat"/>
            </a:endParaRPr>
          </a:p>
          <a:p>
            <a:pPr algn="just" defTabSz="1371600">
              <a:defRPr/>
            </a:pPr>
            <a:r>
              <a:rPr lang="en-GB" sz="2599" dirty="0">
                <a:solidFill>
                  <a:srgbClr val="2E3338"/>
                </a:solidFill>
                <a:latin typeface="Montserrat"/>
                <a:ea typeface="Montserrat"/>
                <a:cs typeface="Montserrat"/>
                <a:sym typeface="Montserrat"/>
              </a:rPr>
              <a:t>EU Centre of Expertise for victims of terrorism</a:t>
            </a:r>
            <a:endParaRPr lang="en-US" sz="2599" dirty="0">
              <a:solidFill>
                <a:srgbClr val="2E3338"/>
              </a:solidFill>
              <a:latin typeface="Montserrat"/>
              <a:ea typeface="Montserrat"/>
              <a:cs typeface="Montserrat"/>
              <a:sym typeface="Montserrat"/>
            </a:endParaRPr>
          </a:p>
        </p:txBody>
      </p:sp>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1260"/>
          <a:stretch/>
        </p:blipFill>
        <p:spPr>
          <a:xfrm>
            <a:off x="0" y="1486537"/>
            <a:ext cx="8390403" cy="8130432"/>
          </a:xfrm>
          <a:prstGeom prst="rect">
            <a:avLst/>
          </a:prstGeom>
        </p:spPr>
      </p:pic>
      <p:sp>
        <p:nvSpPr>
          <p:cNvPr id="10" name="TextBox 20"/>
          <p:cNvSpPr txBox="1"/>
          <p:nvPr/>
        </p:nvSpPr>
        <p:spPr>
          <a:xfrm>
            <a:off x="1786225" y="1252900"/>
            <a:ext cx="2248288" cy="525280"/>
          </a:xfrm>
          <a:prstGeom prst="rect">
            <a:avLst/>
          </a:prstGeom>
        </p:spPr>
        <p:txBody>
          <a:bodyPr lIns="50800" tIns="50800" rIns="50800" bIns="50800" rtlCol="0" anchor="ctr"/>
          <a:lstStyle/>
          <a:p>
            <a:pPr algn="ctr">
              <a:lnSpc>
                <a:spcPts val="2659"/>
              </a:lnSpc>
            </a:pPr>
            <a:endParaRPr/>
          </a:p>
        </p:txBody>
      </p:sp>
      <p:grpSp>
        <p:nvGrpSpPr>
          <p:cNvPr id="11" name="Group 16"/>
          <p:cNvGrpSpPr/>
          <p:nvPr/>
        </p:nvGrpSpPr>
        <p:grpSpPr>
          <a:xfrm>
            <a:off x="0" y="289560"/>
            <a:ext cx="6942467" cy="1511480"/>
            <a:chOff x="0" y="0"/>
            <a:chExt cx="12706049" cy="12950254"/>
          </a:xfrm>
        </p:grpSpPr>
        <p:pic>
          <p:nvPicPr>
            <p:cNvPr id="12" name="Picture 17"/>
            <p:cNvPicPr>
              <a:picLocks noChangeAspect="1"/>
            </p:cNvPicPr>
            <p:nvPr/>
          </p:nvPicPr>
          <p:blipFill>
            <a:blip r:embed="rId4">
              <a:alphaModFix amt="41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0" y="0"/>
              <a:ext cx="12706049" cy="12706049"/>
            </a:xfrm>
            <a:prstGeom prst="rect">
              <a:avLst/>
            </a:prstGeom>
          </p:spPr>
        </p:pic>
        <p:sp>
          <p:nvSpPr>
            <p:cNvPr id="13" name="TextBox 20"/>
            <p:cNvSpPr txBox="1"/>
            <p:nvPr/>
          </p:nvSpPr>
          <p:spPr>
            <a:xfrm>
              <a:off x="3297027" y="8449691"/>
              <a:ext cx="4114800" cy="4500563"/>
            </a:xfrm>
            <a:prstGeom prst="rect">
              <a:avLst/>
            </a:prstGeom>
          </p:spPr>
          <p:txBody>
            <a:bodyPr lIns="50800" tIns="50800" rIns="50800" bIns="50800" rtlCol="0" anchor="ctr"/>
            <a:lstStyle/>
            <a:p>
              <a:pPr algn="ctr">
                <a:lnSpc>
                  <a:spcPts val="2659"/>
                </a:lnSpc>
              </a:pPr>
              <a:endParaRPr/>
            </a:p>
          </p:txBody>
        </p:sp>
      </p:grpSp>
      <p:sp>
        <p:nvSpPr>
          <p:cNvPr id="14" name="TextBox 13"/>
          <p:cNvSpPr txBox="1"/>
          <p:nvPr/>
        </p:nvSpPr>
        <p:spPr>
          <a:xfrm>
            <a:off x="457200" y="283918"/>
            <a:ext cx="14918217" cy="1143455"/>
          </a:xfrm>
          <a:prstGeom prst="rect">
            <a:avLst/>
          </a:prstGeom>
        </p:spPr>
        <p:txBody>
          <a:bodyPr wrap="square" lIns="0" tIns="0" rIns="0" bIns="0" rtlCol="0" anchor="t">
            <a:spAutoFit/>
          </a:bodyPr>
          <a:lstStyle/>
          <a:p>
            <a:pPr>
              <a:lnSpc>
                <a:spcPts val="9799"/>
              </a:lnSpc>
            </a:pPr>
            <a:r>
              <a:rPr lang="en-US" sz="6999" dirty="0" smtClean="0">
                <a:solidFill>
                  <a:srgbClr val="471980"/>
                </a:solidFill>
                <a:latin typeface="PF DinText Pro 2"/>
              </a:rPr>
              <a:t>Who is Victim Support Europe?</a:t>
            </a:r>
            <a:endParaRPr lang="en-US" sz="6999" dirty="0">
              <a:solidFill>
                <a:srgbClr val="471980"/>
              </a:solidFill>
              <a:latin typeface="PF DinText Pro 2"/>
            </a:endParaRPr>
          </a:p>
        </p:txBody>
      </p:sp>
      <p:pic>
        <p:nvPicPr>
          <p:cNvPr id="15" name="Picture 2"/>
          <p:cNvPicPr>
            <a:picLocks noChangeAspect="1"/>
          </p:cNvPicPr>
          <p:nvPr/>
        </p:nvPicPr>
        <p:blipFill>
          <a:blip r:embed="rId6"/>
          <a:srcRect/>
          <a:stretch>
            <a:fillRect/>
          </a:stretch>
        </p:blipFill>
        <p:spPr>
          <a:xfrm>
            <a:off x="15613135" y="9504444"/>
            <a:ext cx="2339988" cy="490918"/>
          </a:xfrm>
          <a:prstGeom prst="rect">
            <a:avLst/>
          </a:prstGeom>
        </p:spPr>
      </p:pic>
      <p:pic>
        <p:nvPicPr>
          <p:cNvPr id="16" name="Picture 3"/>
          <p:cNvPicPr>
            <a:picLocks noChangeAspect="1"/>
          </p:cNvPicPr>
          <p:nvPr/>
        </p:nvPicPr>
        <p:blipFill>
          <a:blip r:embed="rId7"/>
          <a:srcRect/>
          <a:stretch>
            <a:fillRect/>
          </a:stretch>
        </p:blipFill>
        <p:spPr>
          <a:xfrm>
            <a:off x="9619632" y="9533793"/>
            <a:ext cx="3342615" cy="413170"/>
          </a:xfrm>
          <a:prstGeom prst="rect">
            <a:avLst/>
          </a:prstGeom>
        </p:spPr>
      </p:pic>
      <p:pic>
        <p:nvPicPr>
          <p:cNvPr id="17" name="Picture 4"/>
          <p:cNvPicPr>
            <a:picLocks noChangeAspect="1"/>
          </p:cNvPicPr>
          <p:nvPr/>
        </p:nvPicPr>
        <p:blipFill>
          <a:blip r:embed="rId8"/>
          <a:srcRect/>
          <a:stretch>
            <a:fillRect/>
          </a:stretch>
        </p:blipFill>
        <p:spPr>
          <a:xfrm>
            <a:off x="13519005" y="9355680"/>
            <a:ext cx="1537372" cy="769395"/>
          </a:xfrm>
          <a:prstGeom prst="rect">
            <a:avLst/>
          </a:prstGeom>
        </p:spPr>
      </p:pic>
    </p:spTree>
    <p:extLst>
      <p:ext uri="{BB962C8B-B14F-4D97-AF65-F5344CB8AC3E}">
        <p14:creationId xmlns:p14="http://schemas.microsoft.com/office/powerpoint/2010/main" val="32148061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6"/>
          <p:cNvGrpSpPr/>
          <p:nvPr/>
        </p:nvGrpSpPr>
        <p:grpSpPr>
          <a:xfrm>
            <a:off x="0" y="0"/>
            <a:ext cx="11277600" cy="1112173"/>
            <a:chOff x="0" y="0"/>
            <a:chExt cx="12706049" cy="12950254"/>
          </a:xfrm>
        </p:grpSpPr>
        <p:pic>
          <p:nvPicPr>
            <p:cNvPr id="15" name="Picture 17"/>
            <p:cNvPicPr>
              <a:picLocks noChangeAspect="1"/>
            </p:cNvPicPr>
            <p:nvPr/>
          </p:nvPicPr>
          <p:blipFill>
            <a:blip r:embed="rId2">
              <a:alphaModFix amt="41000"/>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0" y="0"/>
              <a:ext cx="12706049" cy="12706049"/>
            </a:xfrm>
            <a:prstGeom prst="rect">
              <a:avLst/>
            </a:prstGeom>
          </p:spPr>
        </p:pic>
        <p:sp>
          <p:nvSpPr>
            <p:cNvPr id="16" name="TextBox 20"/>
            <p:cNvSpPr txBox="1"/>
            <p:nvPr/>
          </p:nvSpPr>
          <p:spPr>
            <a:xfrm>
              <a:off x="3297027" y="8449692"/>
              <a:ext cx="4114800" cy="4500562"/>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a:off x="-2371355" y="9730853"/>
            <a:ext cx="10783244" cy="0"/>
          </a:xfrm>
          <a:prstGeom prst="line">
            <a:avLst/>
          </a:prstGeom>
          <a:ln w="19050" cap="flat">
            <a:solidFill>
              <a:srgbClr val="471980"/>
            </a:solidFill>
            <a:prstDash val="solid"/>
            <a:headEnd type="none" w="sm" len="sm"/>
            <a:tailEnd type="none" w="sm" len="sm"/>
          </a:ln>
        </p:spPr>
      </p:sp>
      <p:sp>
        <p:nvSpPr>
          <p:cNvPr id="11" name="TextBox 11"/>
          <p:cNvSpPr txBox="1"/>
          <p:nvPr/>
        </p:nvSpPr>
        <p:spPr>
          <a:xfrm>
            <a:off x="228600" y="-106233"/>
            <a:ext cx="13622817" cy="1143455"/>
          </a:xfrm>
          <a:prstGeom prst="rect">
            <a:avLst/>
          </a:prstGeom>
        </p:spPr>
        <p:txBody>
          <a:bodyPr wrap="square" lIns="0" tIns="0" rIns="0" bIns="0" rtlCol="0" anchor="t">
            <a:spAutoFit/>
          </a:bodyPr>
          <a:lstStyle/>
          <a:p>
            <a:pPr>
              <a:lnSpc>
                <a:spcPts val="9799"/>
              </a:lnSpc>
            </a:pPr>
            <a:r>
              <a:rPr lang="en-US" sz="6999" dirty="0" smtClean="0">
                <a:solidFill>
                  <a:srgbClr val="471980"/>
                </a:solidFill>
                <a:latin typeface="PF DinText Pro 1"/>
              </a:rPr>
              <a:t>What is a large scale event</a:t>
            </a:r>
            <a:endParaRPr lang="en-US" sz="6999" dirty="0">
              <a:solidFill>
                <a:srgbClr val="471980"/>
              </a:solidFill>
              <a:latin typeface="PF DinText Pro 1"/>
            </a:endParaRPr>
          </a:p>
        </p:txBody>
      </p:sp>
      <p:sp>
        <p:nvSpPr>
          <p:cNvPr id="13" name="TextBox 13"/>
          <p:cNvSpPr txBox="1"/>
          <p:nvPr/>
        </p:nvSpPr>
        <p:spPr>
          <a:xfrm>
            <a:off x="5736564" y="1091201"/>
            <a:ext cx="7536741" cy="6647974"/>
          </a:xfrm>
          <a:prstGeom prst="rect">
            <a:avLst/>
          </a:prstGeom>
          <a:solidFill>
            <a:srgbClr val="3B2268"/>
          </a:solidFill>
        </p:spPr>
        <p:txBody>
          <a:bodyPr wrap="square" lIns="0" tIns="0" rIns="0" bIns="0" rtlCol="0" anchor="t">
            <a:spAutoFit/>
          </a:bodyPr>
          <a:lstStyle/>
          <a:p>
            <a:pPr marL="457200" indent="-457200">
              <a:lnSpc>
                <a:spcPct val="150000"/>
              </a:lnSpc>
              <a:buFontTx/>
              <a:buChar char="-"/>
            </a:pPr>
            <a:r>
              <a:rPr lang="en-US" sz="3600" dirty="0" smtClean="0">
                <a:solidFill>
                  <a:schemeClr val="bg1"/>
                </a:solidFill>
                <a:latin typeface="PF DinText Pro 2"/>
              </a:rPr>
              <a:t>A specifically identifiable, pre-organized event</a:t>
            </a:r>
          </a:p>
          <a:p>
            <a:pPr marL="457200" indent="-457200">
              <a:lnSpc>
                <a:spcPct val="150000"/>
              </a:lnSpc>
              <a:buFontTx/>
              <a:buChar char="-"/>
            </a:pPr>
            <a:r>
              <a:rPr lang="en-US" sz="3600" dirty="0" smtClean="0">
                <a:solidFill>
                  <a:schemeClr val="bg1"/>
                </a:solidFill>
                <a:latin typeface="PF DinText Pro 2"/>
              </a:rPr>
              <a:t>Number of participants not specified</a:t>
            </a:r>
          </a:p>
          <a:p>
            <a:pPr marL="457200" indent="-457200">
              <a:lnSpc>
                <a:spcPct val="150000"/>
              </a:lnSpc>
              <a:buFontTx/>
              <a:buChar char="-"/>
            </a:pPr>
            <a:r>
              <a:rPr lang="en-US" sz="3600" dirty="0" smtClean="0">
                <a:solidFill>
                  <a:schemeClr val="bg1"/>
                </a:solidFill>
                <a:latin typeface="PF DinText Pro 2"/>
              </a:rPr>
              <a:t>Open vs closed</a:t>
            </a:r>
          </a:p>
          <a:p>
            <a:pPr marL="457200" indent="-457200">
              <a:lnSpc>
                <a:spcPct val="150000"/>
              </a:lnSpc>
              <a:buFontTx/>
              <a:buChar char="-"/>
            </a:pPr>
            <a:r>
              <a:rPr lang="en-US" sz="3600" dirty="0" smtClean="0">
                <a:solidFill>
                  <a:schemeClr val="bg1"/>
                </a:solidFill>
                <a:latin typeface="PF DinText Pro 2"/>
              </a:rPr>
              <a:t>Registered vs unregistered</a:t>
            </a:r>
          </a:p>
          <a:p>
            <a:pPr marL="457200" indent="-457200">
              <a:lnSpc>
                <a:spcPct val="150000"/>
              </a:lnSpc>
              <a:buFontTx/>
              <a:buChar char="-"/>
            </a:pPr>
            <a:r>
              <a:rPr lang="en-US" sz="3600" dirty="0" smtClean="0">
                <a:solidFill>
                  <a:schemeClr val="bg1"/>
                </a:solidFill>
                <a:latin typeface="PF DinText Pro 2"/>
              </a:rPr>
              <a:t>Large vs </a:t>
            </a:r>
            <a:r>
              <a:rPr lang="en-US" sz="3600" dirty="0" err="1" smtClean="0">
                <a:solidFill>
                  <a:schemeClr val="bg1"/>
                </a:solidFill>
                <a:latin typeface="PF DinText Pro 2"/>
              </a:rPr>
              <a:t>superlarge</a:t>
            </a:r>
            <a:endParaRPr lang="en-US" sz="3600" dirty="0" smtClean="0">
              <a:solidFill>
                <a:schemeClr val="bg1"/>
              </a:solidFill>
              <a:latin typeface="PF DinText Pro 2"/>
            </a:endParaRPr>
          </a:p>
          <a:p>
            <a:pPr marL="457200" indent="-457200">
              <a:lnSpc>
                <a:spcPct val="150000"/>
              </a:lnSpc>
              <a:buFontTx/>
              <a:buChar char="-"/>
            </a:pPr>
            <a:r>
              <a:rPr lang="en-US" sz="3600" dirty="0" smtClean="0">
                <a:solidFill>
                  <a:schemeClr val="bg1"/>
                </a:solidFill>
                <a:latin typeface="PF DinText Pro 2"/>
              </a:rPr>
              <a:t>Nature of activity</a:t>
            </a:r>
          </a:p>
          <a:p>
            <a:pPr marL="457200" indent="-457200">
              <a:lnSpc>
                <a:spcPct val="150000"/>
              </a:lnSpc>
              <a:buFontTx/>
              <a:buChar char="-"/>
            </a:pPr>
            <a:r>
              <a:rPr lang="en-US" sz="3600" dirty="0" smtClean="0">
                <a:solidFill>
                  <a:schemeClr val="bg1"/>
                </a:solidFill>
                <a:latin typeface="PF DinText Pro 2"/>
              </a:rPr>
              <a:t>Location of activity</a:t>
            </a:r>
          </a:p>
        </p:txBody>
      </p:sp>
      <p:pic>
        <p:nvPicPr>
          <p:cNvPr id="18" name="Picture 14"/>
          <p:cNvPicPr>
            <a:picLocks noChangeAspect="1"/>
          </p:cNvPicPr>
          <p:nvPr/>
        </p:nvPicPr>
        <p:blipFill>
          <a:blip r:embed="rId9"/>
          <a:srcRect/>
          <a:stretch>
            <a:fillRect/>
          </a:stretch>
        </p:blipFill>
        <p:spPr>
          <a:xfrm>
            <a:off x="10638717" y="9351304"/>
            <a:ext cx="1138162" cy="569606"/>
          </a:xfrm>
          <a:prstGeom prst="rect">
            <a:avLst/>
          </a:prstGeom>
        </p:spPr>
      </p:pic>
      <p:pic>
        <p:nvPicPr>
          <p:cNvPr id="19"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267282" y="9320758"/>
            <a:ext cx="932723" cy="699542"/>
          </a:xfrm>
          <a:prstGeom prst="rect">
            <a:avLst/>
          </a:prstGeom>
        </p:spPr>
      </p:pic>
      <p:pic>
        <p:nvPicPr>
          <p:cNvPr id="12" name="Picture 11"/>
          <p:cNvPicPr>
            <a:picLocks noChangeAspect="1"/>
          </p:cNvPicPr>
          <p:nvPr/>
        </p:nvPicPr>
        <p:blipFill>
          <a:blip r:embed="rId13"/>
          <a:stretch>
            <a:fillRect/>
          </a:stretch>
        </p:blipFill>
        <p:spPr>
          <a:xfrm>
            <a:off x="0" y="1113535"/>
            <a:ext cx="4589095" cy="3042770"/>
          </a:xfrm>
          <a:prstGeom prst="rect">
            <a:avLst/>
          </a:prstGeom>
        </p:spPr>
      </p:pic>
      <p:pic>
        <p:nvPicPr>
          <p:cNvPr id="17" name="Picture 16"/>
          <p:cNvPicPr>
            <a:picLocks noChangeAspect="1"/>
          </p:cNvPicPr>
          <p:nvPr/>
        </p:nvPicPr>
        <p:blipFill>
          <a:blip r:embed="rId14"/>
          <a:stretch>
            <a:fillRect/>
          </a:stretch>
        </p:blipFill>
        <p:spPr>
          <a:xfrm>
            <a:off x="2362863" y="4178639"/>
            <a:ext cx="3365818" cy="1884858"/>
          </a:xfrm>
          <a:prstGeom prst="rect">
            <a:avLst/>
          </a:prstGeom>
        </p:spPr>
      </p:pic>
      <p:pic>
        <p:nvPicPr>
          <p:cNvPr id="22" name="Picture 21"/>
          <p:cNvPicPr>
            <a:picLocks noChangeAspect="1"/>
          </p:cNvPicPr>
          <p:nvPr/>
        </p:nvPicPr>
        <p:blipFill>
          <a:blip r:embed="rId15"/>
          <a:stretch>
            <a:fillRect/>
          </a:stretch>
        </p:blipFill>
        <p:spPr>
          <a:xfrm>
            <a:off x="0" y="6085831"/>
            <a:ext cx="3041887" cy="1709154"/>
          </a:xfrm>
          <a:prstGeom prst="rect">
            <a:avLst/>
          </a:prstGeom>
        </p:spPr>
      </p:pic>
      <p:pic>
        <p:nvPicPr>
          <p:cNvPr id="23" name="Picture 22"/>
          <p:cNvPicPr>
            <a:picLocks noChangeAspect="1"/>
          </p:cNvPicPr>
          <p:nvPr/>
        </p:nvPicPr>
        <p:blipFill>
          <a:blip r:embed="rId16"/>
          <a:stretch>
            <a:fillRect/>
          </a:stretch>
        </p:blipFill>
        <p:spPr>
          <a:xfrm>
            <a:off x="0" y="8188285"/>
            <a:ext cx="3747705" cy="2098715"/>
          </a:xfrm>
          <a:prstGeom prst="rect">
            <a:avLst/>
          </a:prstGeom>
        </p:spPr>
      </p:pic>
      <p:pic>
        <p:nvPicPr>
          <p:cNvPr id="24" name="Picture 23"/>
          <p:cNvPicPr>
            <a:picLocks noChangeAspect="1"/>
          </p:cNvPicPr>
          <p:nvPr/>
        </p:nvPicPr>
        <p:blipFill>
          <a:blip r:embed="rId17"/>
          <a:stretch>
            <a:fillRect/>
          </a:stretch>
        </p:blipFill>
        <p:spPr>
          <a:xfrm>
            <a:off x="13281188" y="0"/>
            <a:ext cx="3522951" cy="1972853"/>
          </a:xfrm>
          <a:prstGeom prst="rect">
            <a:avLst/>
          </a:prstGeom>
        </p:spPr>
      </p:pic>
      <p:pic>
        <p:nvPicPr>
          <p:cNvPr id="25" name="Picture 12" descr="Notting Hill Carnival cancelled for second year in a row due to Covid | ITV  News"/>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4784813" y="2027779"/>
            <a:ext cx="3426033" cy="192671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19"/>
          <a:stretch>
            <a:fillRect/>
          </a:stretch>
        </p:blipFill>
        <p:spPr>
          <a:xfrm>
            <a:off x="15286376" y="5554797"/>
            <a:ext cx="2903449" cy="2263319"/>
          </a:xfrm>
          <a:prstGeom prst="rect">
            <a:avLst/>
          </a:prstGeom>
        </p:spPr>
      </p:pic>
      <p:pic>
        <p:nvPicPr>
          <p:cNvPr id="27" name="Picture 26"/>
          <p:cNvPicPr>
            <a:picLocks noChangeAspect="1"/>
          </p:cNvPicPr>
          <p:nvPr/>
        </p:nvPicPr>
        <p:blipFill>
          <a:blip r:embed="rId20"/>
          <a:stretch>
            <a:fillRect/>
          </a:stretch>
        </p:blipFill>
        <p:spPr>
          <a:xfrm>
            <a:off x="12820837" y="4035094"/>
            <a:ext cx="3147145" cy="1830482"/>
          </a:xfrm>
          <a:prstGeom prst="rect">
            <a:avLst/>
          </a:prstGeom>
        </p:spPr>
      </p:pic>
      <p:pic>
        <p:nvPicPr>
          <p:cNvPr id="28" name="Picture 27"/>
          <p:cNvPicPr>
            <a:picLocks noChangeAspect="1"/>
          </p:cNvPicPr>
          <p:nvPr/>
        </p:nvPicPr>
        <p:blipFill>
          <a:blip r:embed="rId21"/>
          <a:stretch>
            <a:fillRect/>
          </a:stretch>
        </p:blipFill>
        <p:spPr>
          <a:xfrm>
            <a:off x="3951843" y="7825137"/>
            <a:ext cx="3744358" cy="2491700"/>
          </a:xfrm>
          <a:prstGeom prst="rect">
            <a:avLst/>
          </a:prstGeom>
        </p:spPr>
      </p:pic>
      <p:pic>
        <p:nvPicPr>
          <p:cNvPr id="29" name="Picture 28"/>
          <p:cNvPicPr>
            <a:picLocks noChangeAspect="1"/>
          </p:cNvPicPr>
          <p:nvPr/>
        </p:nvPicPr>
        <p:blipFill>
          <a:blip r:embed="rId22"/>
          <a:stretch>
            <a:fillRect/>
          </a:stretch>
        </p:blipFill>
        <p:spPr>
          <a:xfrm>
            <a:off x="13133254" y="7793154"/>
            <a:ext cx="4485095" cy="2523683"/>
          </a:xfrm>
          <a:prstGeom prst="rect">
            <a:avLst/>
          </a:prstGeom>
        </p:spPr>
      </p:pic>
      <p:pic>
        <p:nvPicPr>
          <p:cNvPr id="31" name="Picture 30"/>
          <p:cNvPicPr>
            <a:picLocks noChangeAspect="1"/>
          </p:cNvPicPr>
          <p:nvPr/>
        </p:nvPicPr>
        <p:blipFill>
          <a:blip r:embed="rId23"/>
          <a:stretch>
            <a:fillRect/>
          </a:stretch>
        </p:blipFill>
        <p:spPr>
          <a:xfrm>
            <a:off x="8073462" y="7831706"/>
            <a:ext cx="4386743" cy="2456576"/>
          </a:xfrm>
          <a:prstGeom prst="rect">
            <a:avLst/>
          </a:prstGeom>
        </p:spPr>
      </p:pic>
    </p:spTree>
    <p:extLst>
      <p:ext uri="{BB962C8B-B14F-4D97-AF65-F5344CB8AC3E}">
        <p14:creationId xmlns:p14="http://schemas.microsoft.com/office/powerpoint/2010/main" val="31785423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6"/>
          <p:cNvGrpSpPr/>
          <p:nvPr/>
        </p:nvGrpSpPr>
        <p:grpSpPr>
          <a:xfrm>
            <a:off x="0" y="1012695"/>
            <a:ext cx="11277600" cy="1112173"/>
            <a:chOff x="0" y="0"/>
            <a:chExt cx="12706049" cy="12950254"/>
          </a:xfrm>
        </p:grpSpPr>
        <p:pic>
          <p:nvPicPr>
            <p:cNvPr id="15" name="Picture 17"/>
            <p:cNvPicPr>
              <a:picLocks noChangeAspect="1"/>
            </p:cNvPicPr>
            <p:nvPr/>
          </p:nvPicPr>
          <p:blipFill>
            <a:blip r:embed="rId2">
              <a:alphaModFix amt="41000"/>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0" y="0"/>
              <a:ext cx="12706049" cy="12706049"/>
            </a:xfrm>
            <a:prstGeom prst="rect">
              <a:avLst/>
            </a:prstGeom>
          </p:spPr>
        </p:pic>
        <p:sp>
          <p:nvSpPr>
            <p:cNvPr id="16" name="TextBox 20"/>
            <p:cNvSpPr txBox="1"/>
            <p:nvPr/>
          </p:nvSpPr>
          <p:spPr>
            <a:xfrm>
              <a:off x="3297027" y="8449692"/>
              <a:ext cx="4114800" cy="4500562"/>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a:off x="-2371355" y="9730853"/>
            <a:ext cx="10783244" cy="0"/>
          </a:xfrm>
          <a:prstGeom prst="line">
            <a:avLst/>
          </a:prstGeom>
          <a:ln w="19050" cap="flat">
            <a:solidFill>
              <a:srgbClr val="471980"/>
            </a:solidFill>
            <a:prstDash val="solid"/>
            <a:headEnd type="none" w="sm" len="sm"/>
            <a:tailEnd type="none" w="sm" len="sm"/>
          </a:ln>
        </p:spPr>
      </p:sp>
      <p:sp>
        <p:nvSpPr>
          <p:cNvPr id="11" name="TextBox 11"/>
          <p:cNvSpPr txBox="1"/>
          <p:nvPr/>
        </p:nvSpPr>
        <p:spPr>
          <a:xfrm>
            <a:off x="855182" y="942975"/>
            <a:ext cx="13622817" cy="1256754"/>
          </a:xfrm>
          <a:prstGeom prst="rect">
            <a:avLst/>
          </a:prstGeom>
        </p:spPr>
        <p:txBody>
          <a:bodyPr wrap="square" lIns="0" tIns="0" rIns="0" bIns="0" rtlCol="0" anchor="t">
            <a:spAutoFit/>
          </a:bodyPr>
          <a:lstStyle/>
          <a:p>
            <a:pPr>
              <a:lnSpc>
                <a:spcPts val="9799"/>
              </a:lnSpc>
            </a:pPr>
            <a:r>
              <a:rPr lang="en-US" sz="6999" dirty="0" smtClean="0">
                <a:solidFill>
                  <a:srgbClr val="471980"/>
                </a:solidFill>
                <a:latin typeface="PF DinText Pro 1"/>
              </a:rPr>
              <a:t>Why focus on large scale events</a:t>
            </a:r>
            <a:endParaRPr lang="en-US" sz="6999" dirty="0">
              <a:solidFill>
                <a:srgbClr val="471980"/>
              </a:solidFill>
              <a:latin typeface="PF DinText Pro 1"/>
            </a:endParaRPr>
          </a:p>
        </p:txBody>
      </p:sp>
      <p:sp>
        <p:nvSpPr>
          <p:cNvPr id="13" name="TextBox 13"/>
          <p:cNvSpPr txBox="1"/>
          <p:nvPr/>
        </p:nvSpPr>
        <p:spPr>
          <a:xfrm>
            <a:off x="692859" y="2486341"/>
            <a:ext cx="16545659" cy="5816977"/>
          </a:xfrm>
          <a:prstGeom prst="rect">
            <a:avLst/>
          </a:prstGeom>
          <a:solidFill>
            <a:srgbClr val="3B2268"/>
          </a:solidFill>
        </p:spPr>
        <p:txBody>
          <a:bodyPr lIns="0" tIns="0" rIns="0" bIns="0" rtlCol="0" anchor="t">
            <a:spAutoFit/>
          </a:bodyPr>
          <a:lstStyle/>
          <a:p>
            <a:pPr marL="457200" indent="-457200">
              <a:lnSpc>
                <a:spcPct val="150000"/>
              </a:lnSpc>
              <a:buFontTx/>
              <a:buChar char="-"/>
            </a:pPr>
            <a:r>
              <a:rPr lang="en-US" sz="3600" dirty="0" smtClean="0">
                <a:solidFill>
                  <a:schemeClr val="bg1"/>
                </a:solidFill>
                <a:latin typeface="PF DinText Pro 2"/>
              </a:rPr>
              <a:t>heightened risk, scale of impact, upcoming events –  </a:t>
            </a:r>
            <a:r>
              <a:rPr lang="en-US" sz="3600" dirty="0" err="1" smtClean="0">
                <a:solidFill>
                  <a:schemeClr val="bg1"/>
                </a:solidFill>
                <a:latin typeface="PF DinText Pro 2"/>
              </a:rPr>
              <a:t>Fifa</a:t>
            </a:r>
            <a:r>
              <a:rPr lang="en-US" sz="3600" dirty="0" smtClean="0">
                <a:solidFill>
                  <a:schemeClr val="bg1"/>
                </a:solidFill>
                <a:latin typeface="PF DinText Pro 2"/>
              </a:rPr>
              <a:t>, elections, protests, concerts</a:t>
            </a:r>
          </a:p>
          <a:p>
            <a:pPr marL="457200" indent="-457200">
              <a:lnSpc>
                <a:spcPct val="150000"/>
              </a:lnSpc>
              <a:buFontTx/>
              <a:buChar char="-"/>
            </a:pPr>
            <a:r>
              <a:rPr lang="en-US" sz="3600" dirty="0">
                <a:solidFill>
                  <a:schemeClr val="bg1"/>
                </a:solidFill>
                <a:latin typeface="PF DinText Pro 2"/>
              </a:rPr>
              <a:t>Current failure to incorporate victim expertise, entire community</a:t>
            </a:r>
          </a:p>
          <a:p>
            <a:pPr marL="457200" indent="-457200">
              <a:lnSpc>
                <a:spcPct val="150000"/>
              </a:lnSpc>
              <a:buFontTx/>
              <a:buChar char="-"/>
            </a:pPr>
            <a:r>
              <a:rPr lang="en-US" sz="3600" dirty="0" smtClean="0">
                <a:solidFill>
                  <a:schemeClr val="bg1"/>
                </a:solidFill>
                <a:latin typeface="PF DinText Pro 2"/>
              </a:rPr>
              <a:t>Public demands and appreciates enhanced safety as part of experience</a:t>
            </a:r>
          </a:p>
          <a:p>
            <a:pPr marL="457200" indent="-457200">
              <a:lnSpc>
                <a:spcPct val="150000"/>
              </a:lnSpc>
              <a:buFontTx/>
              <a:buChar char="-"/>
            </a:pPr>
            <a:r>
              <a:rPr lang="en-US" sz="3600" dirty="0" smtClean="0">
                <a:solidFill>
                  <a:schemeClr val="bg1"/>
                </a:solidFill>
                <a:latin typeface="PF DinText Pro 2"/>
              </a:rPr>
              <a:t>Clear event to prepare for – opportunities to enhance our response</a:t>
            </a:r>
          </a:p>
          <a:p>
            <a:pPr marL="457200" indent="-457200">
              <a:lnSpc>
                <a:spcPct val="150000"/>
              </a:lnSpc>
              <a:buFontTx/>
              <a:buChar char="-"/>
            </a:pPr>
            <a:r>
              <a:rPr lang="en-US" sz="3600" dirty="0" smtClean="0">
                <a:solidFill>
                  <a:schemeClr val="bg1"/>
                </a:solidFill>
                <a:latin typeface="PF DinText Pro 2"/>
              </a:rPr>
              <a:t>Identifiable community to work with</a:t>
            </a:r>
          </a:p>
          <a:p>
            <a:pPr marL="457200" indent="-457200">
              <a:lnSpc>
                <a:spcPct val="150000"/>
              </a:lnSpc>
              <a:buFontTx/>
              <a:buChar char="-"/>
            </a:pPr>
            <a:endParaRPr lang="en-US" sz="3600" dirty="0">
              <a:solidFill>
                <a:schemeClr val="bg1"/>
              </a:solidFill>
              <a:latin typeface="PF DinText Pro 2"/>
            </a:endParaRPr>
          </a:p>
          <a:p>
            <a:pPr marL="457200" indent="-457200">
              <a:lnSpc>
                <a:spcPct val="150000"/>
              </a:lnSpc>
              <a:buFontTx/>
              <a:buChar char="-"/>
            </a:pPr>
            <a:r>
              <a:rPr lang="en-US" sz="3600" dirty="0" smtClean="0">
                <a:solidFill>
                  <a:schemeClr val="bg1"/>
                </a:solidFill>
                <a:latin typeface="PF DinText Pro 2"/>
              </a:rPr>
              <a:t>INVICTM Policy Paper  – High level approaches and recommendations</a:t>
            </a:r>
          </a:p>
        </p:txBody>
      </p:sp>
      <p:pic>
        <p:nvPicPr>
          <p:cNvPr id="18" name="Picture 14"/>
          <p:cNvPicPr>
            <a:picLocks noChangeAspect="1"/>
          </p:cNvPicPr>
          <p:nvPr/>
        </p:nvPicPr>
        <p:blipFill>
          <a:blip r:embed="rId9"/>
          <a:srcRect/>
          <a:stretch>
            <a:fillRect/>
          </a:stretch>
        </p:blipFill>
        <p:spPr>
          <a:xfrm>
            <a:off x="10638717" y="9351304"/>
            <a:ext cx="1138162" cy="569606"/>
          </a:xfrm>
          <a:prstGeom prst="rect">
            <a:avLst/>
          </a:prstGeom>
        </p:spPr>
      </p:pic>
      <p:pic>
        <p:nvPicPr>
          <p:cNvPr id="19"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267282" y="9320758"/>
            <a:ext cx="932723" cy="699542"/>
          </a:xfrm>
          <a:prstGeom prst="rect">
            <a:avLst/>
          </a:prstGeom>
        </p:spPr>
      </p:pic>
      <p:pic>
        <p:nvPicPr>
          <p:cNvPr id="20" name="Picture 19"/>
          <p:cNvPicPr/>
          <p:nvPr/>
        </p:nvPicPr>
        <p:blipFill>
          <a:blip r:embed="rId13" cstate="print">
            <a:extLst>
              <a:ext uri="{28A0092B-C50C-407E-A947-70E740481C1C}">
                <a14:useLocalDpi xmlns:a14="http://schemas.microsoft.com/office/drawing/2010/main" val="0"/>
              </a:ext>
            </a:extLst>
          </a:blip>
          <a:stretch>
            <a:fillRect/>
          </a:stretch>
        </p:blipFill>
        <p:spPr>
          <a:xfrm>
            <a:off x="12154140" y="9435610"/>
            <a:ext cx="2058635" cy="512513"/>
          </a:xfrm>
          <a:prstGeom prst="rect">
            <a:avLst/>
          </a:prstGeom>
        </p:spPr>
      </p:pic>
    </p:spTree>
    <p:extLst>
      <p:ext uri="{BB962C8B-B14F-4D97-AF65-F5344CB8AC3E}">
        <p14:creationId xmlns:p14="http://schemas.microsoft.com/office/powerpoint/2010/main" val="24222192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a:off x="-2371355" y="9730853"/>
            <a:ext cx="10783244" cy="0"/>
          </a:xfrm>
          <a:prstGeom prst="line">
            <a:avLst/>
          </a:prstGeom>
          <a:ln w="19050" cap="flat">
            <a:solidFill>
              <a:srgbClr val="471980"/>
            </a:solidFill>
            <a:prstDash val="solid"/>
            <a:headEnd type="none" w="sm" len="sm"/>
            <a:tailEnd type="none" w="sm" len="sm"/>
          </a:ln>
        </p:spPr>
      </p:sp>
      <p:sp>
        <p:nvSpPr>
          <p:cNvPr id="13" name="TextBox 13"/>
          <p:cNvSpPr txBox="1"/>
          <p:nvPr/>
        </p:nvSpPr>
        <p:spPr>
          <a:xfrm>
            <a:off x="994452" y="266700"/>
            <a:ext cx="16545659" cy="8725466"/>
          </a:xfrm>
          <a:prstGeom prst="rect">
            <a:avLst/>
          </a:prstGeom>
          <a:solidFill>
            <a:srgbClr val="3B2268"/>
          </a:solidFill>
        </p:spPr>
        <p:txBody>
          <a:bodyPr lIns="0" tIns="0" rIns="0" bIns="0" rtlCol="0" anchor="t">
            <a:spAutoFit/>
          </a:bodyPr>
          <a:lstStyle/>
          <a:p>
            <a:pPr algn="ctr">
              <a:lnSpc>
                <a:spcPct val="150000"/>
              </a:lnSpc>
            </a:pPr>
            <a:endParaRPr lang="en-US" sz="5400" dirty="0" smtClean="0">
              <a:solidFill>
                <a:schemeClr val="bg1"/>
              </a:solidFill>
              <a:latin typeface="PF DinText Pro 2"/>
            </a:endParaRPr>
          </a:p>
          <a:p>
            <a:pPr algn="ctr">
              <a:lnSpc>
                <a:spcPct val="150000"/>
              </a:lnSpc>
            </a:pPr>
            <a:endParaRPr lang="en-US" sz="5400" dirty="0">
              <a:solidFill>
                <a:schemeClr val="bg1"/>
              </a:solidFill>
              <a:latin typeface="PF DinText Pro 2"/>
            </a:endParaRPr>
          </a:p>
          <a:p>
            <a:pPr algn="ctr">
              <a:lnSpc>
                <a:spcPct val="150000"/>
              </a:lnSpc>
            </a:pPr>
            <a:r>
              <a:rPr lang="en-US" sz="5400" dirty="0" smtClean="0">
                <a:solidFill>
                  <a:schemeClr val="bg1"/>
                </a:solidFill>
                <a:latin typeface="PF DinText Pro 2"/>
              </a:rPr>
              <a:t>FOUNDATION FOR ALL</a:t>
            </a:r>
          </a:p>
          <a:p>
            <a:pPr algn="ctr">
              <a:lnSpc>
                <a:spcPct val="150000"/>
              </a:lnSpc>
            </a:pPr>
            <a:endParaRPr lang="en-US" sz="5400" dirty="0">
              <a:solidFill>
                <a:schemeClr val="bg1"/>
              </a:solidFill>
              <a:latin typeface="PF DinText Pro 2"/>
            </a:endParaRPr>
          </a:p>
          <a:p>
            <a:pPr algn="ctr">
              <a:lnSpc>
                <a:spcPct val="150000"/>
              </a:lnSpc>
            </a:pPr>
            <a:r>
              <a:rPr lang="en-US" sz="5400" dirty="0" smtClean="0">
                <a:solidFill>
                  <a:schemeClr val="bg1"/>
                </a:solidFill>
                <a:latin typeface="PF DinText Pro 2"/>
              </a:rPr>
              <a:t>SPECIALISATION LAYERED ON TOP</a:t>
            </a:r>
          </a:p>
          <a:p>
            <a:pPr algn="ctr">
              <a:lnSpc>
                <a:spcPct val="150000"/>
              </a:lnSpc>
            </a:pPr>
            <a:endParaRPr lang="en-US" sz="5400" dirty="0">
              <a:solidFill>
                <a:schemeClr val="bg1"/>
              </a:solidFill>
              <a:latin typeface="PF DinText Pro 2"/>
            </a:endParaRPr>
          </a:p>
          <a:p>
            <a:pPr algn="ctr">
              <a:lnSpc>
                <a:spcPct val="150000"/>
              </a:lnSpc>
            </a:pPr>
            <a:endParaRPr lang="en-US" sz="5400" dirty="0">
              <a:solidFill>
                <a:schemeClr val="bg1"/>
              </a:solidFill>
              <a:latin typeface="PF DinText Pro 2"/>
            </a:endParaRPr>
          </a:p>
        </p:txBody>
      </p:sp>
      <p:pic>
        <p:nvPicPr>
          <p:cNvPr id="18" name="Picture 14"/>
          <p:cNvPicPr>
            <a:picLocks noChangeAspect="1"/>
          </p:cNvPicPr>
          <p:nvPr/>
        </p:nvPicPr>
        <p:blipFill>
          <a:blip r:embed="rId2"/>
          <a:srcRect/>
          <a:stretch>
            <a:fillRect/>
          </a:stretch>
        </p:blipFill>
        <p:spPr>
          <a:xfrm>
            <a:off x="10638717" y="9351304"/>
            <a:ext cx="1138162" cy="569606"/>
          </a:xfrm>
          <a:prstGeom prst="rect">
            <a:avLst/>
          </a:prstGeom>
        </p:spPr>
      </p:pic>
      <p:pic>
        <p:nvPicPr>
          <p:cNvPr id="19"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267282" y="9320758"/>
            <a:ext cx="932723" cy="699542"/>
          </a:xfrm>
          <a:prstGeom prst="rect">
            <a:avLst/>
          </a:prstGeom>
        </p:spPr>
      </p:pic>
      <p:pic>
        <p:nvPicPr>
          <p:cNvPr id="20" name="Picture 19"/>
          <p:cNvPicPr/>
          <p:nvPr/>
        </p:nvPicPr>
        <p:blipFill>
          <a:blip r:embed="rId13" cstate="print">
            <a:extLst>
              <a:ext uri="{28A0092B-C50C-407E-A947-70E740481C1C}">
                <a14:useLocalDpi xmlns:a14="http://schemas.microsoft.com/office/drawing/2010/main" val="0"/>
              </a:ext>
            </a:extLst>
          </a:blip>
          <a:stretch>
            <a:fillRect/>
          </a:stretch>
        </p:blipFill>
        <p:spPr>
          <a:xfrm>
            <a:off x="12154140" y="9435610"/>
            <a:ext cx="2058635" cy="512513"/>
          </a:xfrm>
          <a:prstGeom prst="rect">
            <a:avLst/>
          </a:prstGeom>
        </p:spPr>
      </p:pic>
    </p:spTree>
    <p:extLst>
      <p:ext uri="{BB962C8B-B14F-4D97-AF65-F5344CB8AC3E}">
        <p14:creationId xmlns:p14="http://schemas.microsoft.com/office/powerpoint/2010/main" val="717320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3">
            <a:extLst>
              <a:ext uri="{FF2B5EF4-FFF2-40B4-BE49-F238E27FC236}">
                <a16:creationId xmlns:a16="http://schemas.microsoft.com/office/drawing/2014/main" id="{F91B9934-9E77-4B41-88AA-FB68B0E449AC}"/>
              </a:ext>
            </a:extLst>
          </p:cNvPr>
          <p:cNvPicPr>
            <a:picLocks noChangeAspect="1"/>
          </p:cNvPicPr>
          <p:nvPr/>
        </p:nvPicPr>
        <p:blipFill rotWithShape="1">
          <a:blip r:embed="rId2"/>
          <a:srcRect l="26131" t="28308" r="30704" b="11572"/>
          <a:stretch/>
        </p:blipFill>
        <p:spPr>
          <a:xfrm>
            <a:off x="-533400" y="1905000"/>
            <a:ext cx="5349438" cy="4191000"/>
          </a:xfrm>
          <a:prstGeom prst="rect">
            <a:avLst/>
          </a:prstGeom>
        </p:spPr>
      </p:pic>
      <p:grpSp>
        <p:nvGrpSpPr>
          <p:cNvPr id="8" name="Group 16"/>
          <p:cNvGrpSpPr/>
          <p:nvPr/>
        </p:nvGrpSpPr>
        <p:grpSpPr>
          <a:xfrm>
            <a:off x="1" y="1"/>
            <a:ext cx="10413701" cy="1292468"/>
            <a:chOff x="0" y="-1604216"/>
            <a:chExt cx="12706049" cy="14554470"/>
          </a:xfrm>
        </p:grpSpPr>
        <p:pic>
          <p:nvPicPr>
            <p:cNvPr id="9" name="Picture 17"/>
            <p:cNvPicPr>
              <a:picLocks noChangeAspect="1"/>
            </p:cNvPicPr>
            <p:nvPr/>
          </p:nvPicPr>
          <p:blipFill>
            <a:blip r:embed="rId3">
              <a:alphaModFix amt="41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0" y="-1604216"/>
              <a:ext cx="12706049" cy="12706051"/>
            </a:xfrm>
            <a:prstGeom prst="rect">
              <a:avLst/>
            </a:prstGeom>
          </p:spPr>
        </p:pic>
        <p:sp>
          <p:nvSpPr>
            <p:cNvPr id="11" name="TextBox 20"/>
            <p:cNvSpPr txBox="1"/>
            <p:nvPr/>
          </p:nvSpPr>
          <p:spPr>
            <a:xfrm>
              <a:off x="3297027" y="8449691"/>
              <a:ext cx="4114800" cy="4500563"/>
            </a:xfrm>
            <a:prstGeom prst="rect">
              <a:avLst/>
            </a:prstGeom>
          </p:spPr>
          <p:txBody>
            <a:bodyPr lIns="76200" tIns="76200" rIns="76200" bIns="76200" rtlCol="0" anchor="ctr"/>
            <a:lstStyle/>
            <a:p>
              <a:pPr marL="0" marR="0" lvl="0" indent="0" algn="ctr" defTabSz="1371600" rtl="0" eaLnBrk="1" fontAlgn="auto" latinLnBrk="0" hangingPunct="1">
                <a:lnSpc>
                  <a:spcPts val="3989"/>
                </a:lnSpc>
                <a:spcBef>
                  <a:spcPts val="0"/>
                </a:spcBef>
                <a:spcAft>
                  <a:spcPts val="0"/>
                </a:spcAft>
                <a:buClrTx/>
                <a:buSzTx/>
                <a:buFontTx/>
                <a:buNone/>
                <a:tabLst/>
                <a:defRPr/>
              </a:pPr>
              <a:endParaRPr kumimoji="0"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 name="TextBox 11"/>
          <p:cNvSpPr txBox="1"/>
          <p:nvPr/>
        </p:nvSpPr>
        <p:spPr>
          <a:xfrm>
            <a:off x="162483" y="215696"/>
            <a:ext cx="16098891" cy="646331"/>
          </a:xfrm>
          <a:prstGeom prst="rect">
            <a:avLst/>
          </a:prstGeom>
        </p:spPr>
        <p:txBody>
          <a:bodyPr wrap="square" lIns="0" tIns="0" rIns="0" bIns="0" rtlCol="0" anchor="t">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471980"/>
                </a:solidFill>
                <a:effectLst/>
                <a:uLnTx/>
                <a:uFillTx/>
                <a:latin typeface="PF DinText Pro 2"/>
                <a:ea typeface="+mn-ea"/>
                <a:cs typeface="+mn-cs"/>
              </a:rPr>
              <a:t>A victim centric </a:t>
            </a:r>
            <a:r>
              <a:rPr kumimoji="0" lang="en-US" sz="4200" b="0" i="0" u="none" strike="noStrike" kern="1200" cap="none" spc="0" normalizeH="0" baseline="0" noProof="0" dirty="0" smtClean="0">
                <a:ln>
                  <a:noFill/>
                </a:ln>
                <a:solidFill>
                  <a:srgbClr val="471980"/>
                </a:solidFill>
                <a:effectLst/>
                <a:uLnTx/>
                <a:uFillTx/>
                <a:latin typeface="PF DinText Pro 2"/>
                <a:ea typeface="+mn-ea"/>
                <a:cs typeface="+mn-cs"/>
              </a:rPr>
              <a:t>approach</a:t>
            </a:r>
            <a:endParaRPr kumimoji="0" lang="en-US" sz="4200" b="0" i="0" u="none" strike="noStrike" kern="1200" cap="none" spc="0" normalizeH="0" baseline="0" noProof="0" dirty="0">
              <a:ln>
                <a:noFill/>
              </a:ln>
              <a:solidFill>
                <a:srgbClr val="471980"/>
              </a:solidFill>
              <a:effectLst/>
              <a:uLnTx/>
              <a:uFillTx/>
              <a:latin typeface="PF DinText Pro 2"/>
              <a:ea typeface="+mn-ea"/>
              <a:cs typeface="+mn-cs"/>
            </a:endParaRPr>
          </a:p>
        </p:txBody>
      </p:sp>
      <p:graphicFrame>
        <p:nvGraphicFramePr>
          <p:cNvPr id="14" name="Google Shape;950;g2f4c728f77f_0_12">
            <a:extLst>
              <a:ext uri="{FF2B5EF4-FFF2-40B4-BE49-F238E27FC236}">
                <a16:creationId xmlns:a16="http://schemas.microsoft.com/office/drawing/2014/main" id="{7F456303-2555-16B4-9F19-05A7B72A539C}"/>
              </a:ext>
            </a:extLst>
          </p:cNvPr>
          <p:cNvGraphicFramePr/>
          <p:nvPr>
            <p:extLst>
              <p:ext uri="{D42A27DB-BD31-4B8C-83A1-F6EECF244321}">
                <p14:modId xmlns:p14="http://schemas.microsoft.com/office/powerpoint/2010/main" val="3298209037"/>
              </p:ext>
            </p:extLst>
          </p:nvPr>
        </p:nvGraphicFramePr>
        <p:xfrm>
          <a:off x="13481232" y="3535964"/>
          <a:ext cx="4724400" cy="612154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 name="TextBox 1"/>
          <p:cNvSpPr txBox="1"/>
          <p:nvPr/>
        </p:nvSpPr>
        <p:spPr>
          <a:xfrm>
            <a:off x="82447" y="1261246"/>
            <a:ext cx="17896917"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WHO SHOULD WE HELP?       WHAT SHOULD WE KNOW             HOW SHOULD SOLUTIONS BE DESIGNED</a:t>
            </a:r>
            <a:endParaRPr kumimoji="0" lang="fr-B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14"/>
          <a:stretch>
            <a:fillRect/>
          </a:stretch>
        </p:blipFill>
        <p:spPr>
          <a:xfrm>
            <a:off x="4191000" y="3535964"/>
            <a:ext cx="9133354" cy="6050667"/>
          </a:xfrm>
          <a:prstGeom prst="rect">
            <a:avLst/>
          </a:prstGeom>
        </p:spPr>
      </p:pic>
    </p:spTree>
    <p:extLst>
      <p:ext uri="{BB962C8B-B14F-4D97-AF65-F5344CB8AC3E}">
        <p14:creationId xmlns:p14="http://schemas.microsoft.com/office/powerpoint/2010/main" val="2143802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71980"/>
        </a:solidFill>
        <a:effectLst/>
      </p:bgPr>
    </p:bg>
    <p:spTree>
      <p:nvGrpSpPr>
        <p:cNvPr id="1" name=""/>
        <p:cNvGrpSpPr/>
        <p:nvPr/>
      </p:nvGrpSpPr>
      <p:grpSpPr>
        <a:xfrm>
          <a:off x="0" y="0"/>
          <a:ext cx="0" cy="0"/>
          <a:chOff x="0" y="0"/>
          <a:chExt cx="0" cy="0"/>
        </a:xfrm>
      </p:grpSpPr>
      <p:grpSp>
        <p:nvGrpSpPr>
          <p:cNvPr id="2" name="Group 2"/>
          <p:cNvGrpSpPr/>
          <p:nvPr/>
        </p:nvGrpSpPr>
        <p:grpSpPr>
          <a:xfrm rot="-9954348">
            <a:off x="8671558" y="-1194209"/>
            <a:ext cx="10792130" cy="13055090"/>
            <a:chOff x="0" y="0"/>
            <a:chExt cx="4560392" cy="5516643"/>
          </a:xfrm>
        </p:grpSpPr>
        <p:sp>
          <p:nvSpPr>
            <p:cNvPr id="3" name="Freeform 3"/>
            <p:cNvSpPr/>
            <p:nvPr/>
          </p:nvSpPr>
          <p:spPr>
            <a:xfrm>
              <a:off x="0" y="0"/>
              <a:ext cx="4560392" cy="5516643"/>
            </a:xfrm>
            <a:custGeom>
              <a:avLst/>
              <a:gdLst/>
              <a:ahLst/>
              <a:cxnLst/>
              <a:rect l="l" t="t" r="r" b="b"/>
              <a:pathLst>
                <a:path w="4560392" h="5516643">
                  <a:moveTo>
                    <a:pt x="0" y="0"/>
                  </a:moveTo>
                  <a:lnTo>
                    <a:pt x="4560392" y="0"/>
                  </a:lnTo>
                  <a:lnTo>
                    <a:pt x="4560392" y="5516643"/>
                  </a:lnTo>
                  <a:lnTo>
                    <a:pt x="0" y="5516643"/>
                  </a:lnTo>
                  <a:close/>
                </a:path>
              </a:pathLst>
            </a:custGeom>
            <a:solidFill>
              <a:srgbClr val="471980">
                <a:alpha val="24706"/>
              </a:srgbClr>
            </a:solidFill>
          </p:spPr>
        </p:sp>
        <p:sp>
          <p:nvSpPr>
            <p:cNvPr id="4" name="TextBox 4"/>
            <p:cNvSpPr txBox="1"/>
            <p:nvPr/>
          </p:nvSpPr>
          <p:spPr>
            <a:xfrm>
              <a:off x="0" y="-57150"/>
              <a:ext cx="812800" cy="869950"/>
            </a:xfrm>
            <a:prstGeom prst="rect">
              <a:avLst/>
            </a:prstGeom>
          </p:spPr>
          <p:txBody>
            <a:bodyPr lIns="43083" tIns="43083" rIns="43083" bIns="43083" rtlCol="0" anchor="ctr"/>
            <a:lstStyle/>
            <a:p>
              <a:pPr algn="ctr">
                <a:lnSpc>
                  <a:spcPts val="1662"/>
                </a:lnSpc>
              </a:pPr>
              <a:endParaRPr/>
            </a:p>
          </p:txBody>
        </p:sp>
      </p:grpSp>
      <p:pic>
        <p:nvPicPr>
          <p:cNvPr id="5" name="Picture 5"/>
          <p:cNvPicPr>
            <a:picLocks noChangeAspect="1"/>
          </p:cNvPicPr>
          <p:nvPr/>
        </p:nvPicPr>
        <p:blipFill>
          <a:blip r:embed="rId2"/>
          <a:srcRect/>
          <a:stretch>
            <a:fillRect/>
          </a:stretch>
        </p:blipFill>
        <p:spPr>
          <a:xfrm rot="-9961887">
            <a:off x="17215616" y="-3592161"/>
            <a:ext cx="2023854" cy="3889275"/>
          </a:xfrm>
          <a:prstGeom prst="rect">
            <a:avLst/>
          </a:prstGeom>
        </p:spPr>
      </p:pic>
      <p:pic>
        <p:nvPicPr>
          <p:cNvPr id="6" name="Picture 6"/>
          <p:cNvPicPr>
            <a:picLocks noChangeAspect="1"/>
          </p:cNvPicPr>
          <p:nvPr/>
        </p:nvPicPr>
        <p:blipFill>
          <a:blip r:embed="rId3"/>
          <a:srcRect t="6050" r="16715" b="1329"/>
          <a:stretch>
            <a:fillRect/>
          </a:stretch>
        </p:blipFill>
        <p:spPr>
          <a:xfrm rot="841436">
            <a:off x="8105235" y="-610366"/>
            <a:ext cx="15644175" cy="13026574"/>
          </a:xfrm>
          <a:prstGeom prst="rect">
            <a:avLst/>
          </a:prstGeom>
        </p:spPr>
      </p:pic>
      <p:pic>
        <p:nvPicPr>
          <p:cNvPr id="7" name="Picture 7"/>
          <p:cNvPicPr>
            <a:picLocks noChangeAspect="1"/>
          </p:cNvPicPr>
          <p:nvPr/>
        </p:nvPicPr>
        <p:blipFill>
          <a:blip r:embed="rId4"/>
          <a:srcRect/>
          <a:stretch>
            <a:fillRect/>
          </a:stretch>
        </p:blipFill>
        <p:spPr>
          <a:xfrm>
            <a:off x="409755" y="483877"/>
            <a:ext cx="1663887" cy="878093"/>
          </a:xfrm>
          <a:prstGeom prst="rect">
            <a:avLst/>
          </a:prstGeom>
        </p:spPr>
      </p:pic>
      <p:sp>
        <p:nvSpPr>
          <p:cNvPr id="8" name="TextBox 8"/>
          <p:cNvSpPr txBox="1"/>
          <p:nvPr/>
        </p:nvSpPr>
        <p:spPr>
          <a:xfrm>
            <a:off x="152401" y="1846089"/>
            <a:ext cx="17875282" cy="6283771"/>
          </a:xfrm>
          <a:prstGeom prst="rect">
            <a:avLst/>
          </a:prstGeom>
        </p:spPr>
        <p:txBody>
          <a:bodyPr wrap="square" lIns="0" tIns="0" rIns="0" bIns="0" rtlCol="0" anchor="t">
            <a:spAutoFit/>
          </a:bodyPr>
          <a:lstStyle/>
          <a:p>
            <a:pPr>
              <a:lnSpc>
                <a:spcPts val="9799"/>
              </a:lnSpc>
            </a:pPr>
            <a:r>
              <a:rPr lang="en-GB" sz="5400" i="1" dirty="0" smtClean="0">
                <a:solidFill>
                  <a:schemeClr val="bg1"/>
                </a:solidFill>
                <a:latin typeface="Tahoma" panose="020B0604030504040204" pitchFamily="34" charset="0"/>
                <a:ea typeface="Tahoma" panose="020B0604030504040204" pitchFamily="34" charset="0"/>
                <a:cs typeface="Tahoma" panose="020B0604030504040204" pitchFamily="34" charset="0"/>
              </a:rPr>
              <a:t>VICTIM SENSITIVE:</a:t>
            </a:r>
          </a:p>
          <a:p>
            <a:pPr>
              <a:lnSpc>
                <a:spcPts val="9799"/>
              </a:lnSpc>
            </a:pPr>
            <a:r>
              <a:rPr lang="en-GB" sz="5400" i="1" dirty="0" smtClean="0">
                <a:solidFill>
                  <a:schemeClr val="bg1"/>
                </a:solidFill>
                <a:latin typeface="Tahoma" panose="020B0604030504040204" pitchFamily="34" charset="0"/>
                <a:ea typeface="Tahoma" panose="020B0604030504040204" pitchFamily="34" charset="0"/>
                <a:cs typeface="Tahoma" panose="020B0604030504040204" pitchFamily="34" charset="0"/>
              </a:rPr>
              <a:t>A holistic</a:t>
            </a:r>
            <a:r>
              <a:rPr lang="en-GB" sz="5400" i="1" dirty="0">
                <a:solidFill>
                  <a:schemeClr val="bg1"/>
                </a:solidFill>
                <a:latin typeface="Tahoma" panose="020B0604030504040204" pitchFamily="34" charset="0"/>
                <a:ea typeface="Tahoma" panose="020B0604030504040204" pitchFamily="34" charset="0"/>
                <a:cs typeface="Tahoma" panose="020B0604030504040204" pitchFamily="34" charset="0"/>
              </a:rPr>
              <a:t>, systematic, needs-driven, rights-based approach </a:t>
            </a:r>
            <a:r>
              <a:rPr lang="en-GB" sz="5400" i="1" dirty="0" smtClean="0">
                <a:solidFill>
                  <a:schemeClr val="bg1"/>
                </a:solidFill>
                <a:latin typeface="Tahoma" panose="020B0604030504040204" pitchFamily="34" charset="0"/>
                <a:ea typeface="Tahoma" panose="020B0604030504040204" pitchFamily="34" charset="0"/>
                <a:cs typeface="Tahoma" panose="020B0604030504040204" pitchFamily="34" charset="0"/>
              </a:rPr>
              <a:t>which </a:t>
            </a:r>
            <a:r>
              <a:rPr lang="en-GB" sz="5400" i="1" dirty="0">
                <a:solidFill>
                  <a:schemeClr val="bg1"/>
                </a:solidFill>
                <a:latin typeface="Tahoma" panose="020B0604030504040204" pitchFamily="34" charset="0"/>
                <a:ea typeface="Tahoma" panose="020B0604030504040204" pitchFamily="34" charset="0"/>
                <a:cs typeface="Tahoma" panose="020B0604030504040204" pitchFamily="34" charset="0"/>
              </a:rPr>
              <a:t>ensures the physical, psychological, and emotional safety of the victim and respect for the victims dignity, minimising </a:t>
            </a:r>
            <a:r>
              <a:rPr lang="en-GB" sz="5400" i="1" dirty="0" smtClean="0">
                <a:solidFill>
                  <a:schemeClr val="bg1"/>
                </a:solidFill>
                <a:latin typeface="Tahoma" panose="020B0604030504040204" pitchFamily="34" charset="0"/>
                <a:ea typeface="Tahoma" panose="020B0604030504040204" pitchFamily="34" charset="0"/>
                <a:cs typeface="Tahoma" panose="020B0604030504040204" pitchFamily="34" charset="0"/>
              </a:rPr>
              <a:t>further </a:t>
            </a:r>
            <a:r>
              <a:rPr lang="en-GB" sz="5400" i="1" dirty="0">
                <a:solidFill>
                  <a:schemeClr val="bg1"/>
                </a:solidFill>
                <a:latin typeface="Tahoma" panose="020B0604030504040204" pitchFamily="34" charset="0"/>
                <a:ea typeface="Tahoma" panose="020B0604030504040204" pitchFamily="34" charset="0"/>
                <a:cs typeface="Tahoma" panose="020B0604030504040204" pitchFamily="34" charset="0"/>
              </a:rPr>
              <a:t>harm </a:t>
            </a:r>
            <a:r>
              <a:rPr lang="en-GB" sz="5400" i="1" dirty="0" smtClean="0">
                <a:solidFill>
                  <a:schemeClr val="bg1"/>
                </a:solidFill>
                <a:latin typeface="Tahoma" panose="020B0604030504040204" pitchFamily="34" charset="0"/>
                <a:ea typeface="Tahoma" panose="020B0604030504040204" pitchFamily="34" charset="0"/>
                <a:cs typeface="Tahoma" panose="020B0604030504040204" pitchFamily="34" charset="0"/>
              </a:rPr>
              <a:t>whilst maximising recovery</a:t>
            </a:r>
            <a:endParaRPr lang="en-US" sz="6000" i="1" dirty="0">
              <a:solidFill>
                <a:srgbClr val="FFFFFF"/>
              </a:solidFill>
              <a:latin typeface="PF DinText Pro 1"/>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45172</TotalTime>
  <Words>740</Words>
  <Application>Microsoft Office PowerPoint</Application>
  <PresentationFormat>Custom</PresentationFormat>
  <Paragraphs>124</Paragraphs>
  <Slides>24</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Calibri</vt:lpstr>
      <vt:lpstr>PF DinText Pro 2</vt:lpstr>
      <vt:lpstr>Tahoma</vt:lpstr>
      <vt:lpstr>Arial</vt:lpstr>
      <vt:lpstr>PF DinText Pro 1</vt:lpstr>
      <vt:lpstr>Montserrat</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VSE PPT Template</dc:title>
  <dc:creator>vse20</dc:creator>
  <cp:lastModifiedBy>Levent</cp:lastModifiedBy>
  <cp:revision>90</cp:revision>
  <dcterms:created xsi:type="dcterms:W3CDTF">2006-08-16T00:00:00Z</dcterms:created>
  <dcterms:modified xsi:type="dcterms:W3CDTF">2026-04-28T12:04:06Z</dcterms:modified>
  <dc:identifier>DAFM70VQGXo</dc:identifier>
</cp:coreProperties>
</file>