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70" r:id="rId8"/>
    <p:sldId id="262" r:id="rId9"/>
    <p:sldId id="263" r:id="rId10"/>
    <p:sldId id="264" r:id="rId11"/>
    <p:sldId id="265" r:id="rId12"/>
    <p:sldId id="266" r:id="rId13"/>
    <p:sldId id="267" r:id="rId14"/>
    <p:sldId id="268" r:id="rId15"/>
    <p:sldId id="269" r:id="rId16"/>
    <p:sldId id="271" r:id="rId17"/>
    <p:sldId id="273"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2C85"/>
    <a:srgbClr val="ED6023"/>
    <a:srgbClr val="EB5F23"/>
    <a:srgbClr val="F07E44"/>
    <a:srgbClr val="CCC7DF"/>
    <a:srgbClr val="8881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9" d="100"/>
          <a:sy n="79" d="100"/>
        </p:scale>
        <p:origin x="101"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5735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0:00 to 0:20. Title. Name the panel and the four parts of the title: new threats, recognition, communication, good practice.</a:t>
            </a:r>
          </a:p>
          <a:p>
            <a:endParaRPr/>
          </a:p>
          <a:p>
            <a:r>
              <a:t>Scope: a practical presentation for cross-sector professionals. User-provided VSE_CSO_Roundtable_Children_Recruitment.pptx and CSA online Anthi 1.pptx (September 2026).</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0:20 to 1:00. Who we are. Why VSE is here: members meet child victims every day, whether or not a crime is reported.</a:t>
            </a:r>
          </a:p>
          <a:p>
            <a:endParaRPr/>
          </a:p>
          <a:p>
            <a:r>
              <a:t>VSE figures as used in the Vienna roundtable contribution and the Athens training deck: 80 members, 36 countries, around 3 million people supported a year. The CSA training deck says 33 countries; 36 is the current figure.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1:00 to 1:40. Roadmap. Five stops on the child's route.</a:t>
            </a:r>
          </a:p>
          <a:p>
            <a:endParaRPr/>
          </a:p>
          <a:p>
            <a:r>
              <a:t>Roadmap follows the presentation title and the panel: new threats, recognition, first contact and communication, multidisciplinary response, safe justice.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1:40 to 2:40. Trends. Two tracks: CSAM (scale, sextortion, AI-generated content, livestreaming) and recruitment (online first contact, peer recruitment, overlap with trafficking). Mention NCMEC 36.2M and UNODC 38% only if time allows.</a:t>
            </a:r>
          </a:p>
          <a:p>
            <a:endParaRPr/>
          </a:p>
          <a:p>
            <a:r>
              <a:t>Two trend lines rather than raw counts. CSAM: scale, sextortion, AI-generated content, livestreaming, cross-border speed. Recruitment: online first contact, peer recruitment, overlap with trafficking and forced criminality. Reference figures if asked: NCMEC 36.2M reports (2023); UNODC, 38% of detected trafficking victims are children.</a:t>
            </a:r>
          </a:p>
          <a:p>
            <a:r>
              <a:t>VSE training deck, A victim-centric approach to child trafficking (Athens); VSE DISRUPT manual on digital evidence in child trafficking, https://victim-support.eu/publications/disrupt-manual/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2:40 to 3:40. Tactics. Point to sextortion, peer recruitment and AI, then the grooming stages.</a:t>
            </a:r>
          </a:p>
          <a:p>
            <a:endParaRPr/>
          </a:p>
          <a:p>
            <a:r>
              <a:t>VSE training deck, A victim-centric approach to child trafficking (Athens); VSE DISRUPT manual on digital evidence in child trafficking, https://victim-support.eu/publications/disrupt-manual/</a:t>
            </a:r>
          </a:p>
          <a:p>
            <a:r>
              <a:t>Offenders shift back and forth between grooming stages, testing the child’s readiness and vulnerability.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3:40 to 4:30. Recognition. Stress: read indicators together, then ask the four questions.</a:t>
            </a:r>
          </a:p>
          <a:p>
            <a:endParaRPr/>
          </a:p>
          <a:p>
            <a:r>
              <a:t>VSE training deck, A victim-centric approach to child trafficking (Athens); VSE DISRUPT manual on digital evidence in child trafficking, https://victim-support.eu/publications/disrupt-manual/</a:t>
            </a:r>
          </a:p>
          <a:p>
            <a:r>
              <a:t>Europol, The recruitment of young perpetrators for criminal networks (November 2024), https://www.europol.europa.eu/cms/sites/default/files/documents/IN_The-recruitment-of-young-perpetrators-for-criminal-networks.pdf</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11:50 to 12:40. Legal framework. Revised Victims' Rights Directive 2026/1472 and the 116 006 helpline; recast CSA Directive agreed June 2026. Shorten if running late.</a:t>
            </a:r>
          </a:p>
          <a:p>
            <a:endParaRPr/>
          </a:p>
          <a:p>
            <a:r>
              <a:t>UN Convention on the Rights of the Child, Articles 3, 12, 19 and 34, https://www.ohchr.org/en/instruments-mechanisms/instruments/convention-rights-child</a:t>
            </a:r>
          </a:p>
          <a:p>
            <a:r>
              <a:t>Council of Europe, Guidelines on child-friendly justice (2010), https://www.coe.int/en/web/children/child-friendly-justice</a:t>
            </a:r>
          </a:p>
          <a:p>
            <a:r>
              <a:t>Directive (EU) 2026/1472, OJ L, 30 June 2026, https://eur-lex.europa.eu/eli/dir/2026/1472/oj/eng</a:t>
            </a:r>
          </a:p>
          <a:p>
            <a:r>
              <a:t>Directive (EU) 2024/1712 amending Directive 2011/36/EU.</a:t>
            </a:r>
          </a:p>
          <a:p>
            <a:r>
              <a:t>Recast CSA Directive: provisional agreement between Parliament and Council, 22 June 2026. CSA Regulation (CSAM detection, EU Centre): trilogues ongoing; interim ePrivacy derogation extended to 3 April 2028. Check status again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4:30 to 5:30. Victim-centred, child-friendly approach. The system adapts to the child. Then the barriers to disclosure on the right. Gender and adultification bias can be added verbally if there is time.</a:t>
            </a:r>
          </a:p>
          <a:p>
            <a:endParaRPr/>
          </a:p>
          <a:p>
            <a:r>
              <a:t>UN definition of a victim-centric approach and VSE principles (respect, empowerment, wellbeing and safety, recognition, no secondary victimisation), from the VSE Athens and online CSA training decks. Barriers to disclosure from the roundtable contribution. Gender and adultification bias can be added verbally if useful: boys and migrant children are less often recognised as victims, and protection can come later for them.</a:t>
            </a:r>
          </a:p>
          <a:p>
            <a:r>
              <a:t>VSE contribution to the Expert Roundtable Dialogue, Vienna, 2 to 3 September 2026.</a:t>
            </a:r>
          </a:p>
          <a:p>
            <a:r>
              <a:t>VSE training deck, A victim-centric approach to child trafficking (Athens); VSE DISRUPT manual on digital evidence in child trafficking, https://victim-support.eu/publications/disrupt-manual/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5:30 to 6:10. Family. A trusted adult has to be checked, not assumed.</a:t>
            </a:r>
          </a:p>
          <a:p>
            <a:endParaRPr/>
          </a:p>
          <a:p>
            <a:r>
              <a:t>VSE contribution to the Expert Roundtable Dialogue, Vienna, 2 to 3 September 2026.</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6:10 to 7:00. Victim and suspect. Consent irrelevant; non-punishment principle.</a:t>
            </a:r>
          </a:p>
          <a:p>
            <a:endParaRPr/>
          </a:p>
          <a:p>
            <a:r>
              <a:t>Europol, The recruitment of young perpetrators for criminal networks (November 2024), https://www.europol.europa.eu/cms/sites/default/files/documents/IN_The-recruitment-of-young-perpetrators-for-criminal-networks.pdf</a:t>
            </a:r>
          </a:p>
          <a:p>
            <a:r>
              <a:t>Trafficking definition (UN Protocol, CoE Convention Art. 4): action, means, purpose. For children the means element is not required and consent is irrelevant. Non-punishment principle: Article 8 of Directive 2011/36/EU, amended by Directive (EU) 2024/1712.</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7:00 to 8:15. Do and don't. Tell Elena's story in 30 seconds here: 14, contacted online by someone posing as a teenager, coerced with images that were then shared, interviewed several times by different professionals, no coordinator, never told whether the images were removed.</a:t>
            </a:r>
          </a:p>
          <a:p>
            <a:endParaRPr/>
          </a:p>
          <a:p>
            <a:r>
              <a:t>VSE training deck, A victim-centric approach to child trafficking (Athens); VSE DISRUPT manual on digital evidence in child trafficking, https://victim-support.eu/publications/disrupt-manual/</a:t>
            </a:r>
          </a:p>
          <a:p>
            <a:r>
              <a:t>Many children will not disclose at once: some do not know they have been exploited, some were told to lie, some fear reprisals against themselves or their families.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8:15 to 9:00. Questions that don't blame. Read one pair aloud.</a:t>
            </a:r>
          </a:p>
          <a:p>
            <a:endParaRPr/>
          </a:p>
          <a:p>
            <a:r>
              <a:t>IACP, Successful Trauma Informed Victim Interviewing, https://www.theiacp.org/sites/default/files/2020-06/Final%20Design%20Successful%20Trauma%20Informed%20Victim%20Interviewing.pdf</a:t>
            </a:r>
          </a:p>
          <a:p>
            <a:r>
              <a:t>Payoke, Police Interview Good Practice Tool, https://www.payoke.be/wp-content/uploads/2021/09/Police-Interview-Good-Practice-Tool.pdf</a:t>
            </a:r>
          </a:p>
          <a:p>
            <a:r>
              <a:t>Examples adapted for children from the VSE Athens training deck.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9:00 to 10:00. Coordinated response. Barnahus as the good practice example; a named coordinator is the minimum anywhere.</a:t>
            </a:r>
          </a:p>
          <a:p>
            <a:endParaRPr/>
          </a:p>
          <a:p>
            <a:r>
              <a:t>Council of Europe / European Commission, Practical guidance for national authorities on the Barnahus model (21 May 2026), https://www.coe.int/en/web/children/-/council-of-europe-and-european-union-release-new-guidance-to-support-barnahus-model-reforms</a:t>
            </a:r>
          </a:p>
          <a:p>
            <a:r>
              <a:t>User-provided VSE_CSO_Roundtable_Children_Recruitment.pptx and CSA online Anthi 1.pptx (September 2026).</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10:00 to 11:00. Secondary victimisation. Frame as what to avoid, not a checklist of fixed causes. On the interviewer point: it is a recommendation, not an assumption, offer a same-sex interviewer if the child asks. End on the cost to justice: failed cases and impunity.</a:t>
            </a:r>
          </a:p>
          <a:p>
            <a:endParaRPr/>
          </a:p>
          <a:p>
            <a:r>
              <a:t>Framed as what to avoid, not a fixed list of causes. On interviewer sex: don't assume what a victim wants either way; offer a same-sex interviewer as a choice when the child asks for one, rather than assuming a different-sex interviewer is itself the problem.</a:t>
            </a:r>
          </a:p>
          <a:p>
            <a:r>
              <a:t>VSE training deck, A victim-centric approach to child trafficking (Athens); VSE DISRUPT manual on digital evidence in child trafficking, https://victim-support.eu/publications/disrupt-manual/</a:t>
            </a:r>
          </a:p>
          <a:p>
            <a:r>
              <a:t>User-provided VSE_CSO_Roundtable_Children_Recruitment.pptx and CSA online Anthi 1.pptx (September 2026).</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11:00 to 11:50. Trauma and evidence. Land the line on the orange band.</a:t>
            </a:r>
          </a:p>
          <a:p>
            <a:endParaRPr/>
          </a:p>
          <a:p>
            <a:r>
              <a:t>User-provided VSE_CSO_Roundtable_Children_Recruitment.pptx and CSA online Anthi 1.pptx (September 2026).</a:t>
            </a:r>
          </a:p>
          <a:p>
            <a:r>
              <a:t>VSE training deck, A victim-centric approach to child trafficking (Athens); VSE DISRUPT manual on digital evidence in child trafficking, https://victim-support.eu/publications/disrupt-manual/</a:t>
            </a:r>
          </a:p>
          <a:p>
            <a:r>
              <a:t>Trauma-informed approach: trauma is understood, recognised and responded to, and re-traumatisation is avoided.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12:40 to 14:10. What to put in place. Highlight 01, 02 and 08.</a:t>
            </a:r>
          </a:p>
          <a:p>
            <a:endParaRPr/>
          </a:p>
          <a:p>
            <a:r>
              <a:t>Directive (EU) 2026/1472, OJ L, 30 June 2026, https://eur-lex.europa.eu/eli/dir/2026/1472/oj/eng</a:t>
            </a:r>
          </a:p>
          <a:p>
            <a:r>
              <a:t>Council of Europe / European Commission, Practical guidance for national authorities on the Barnahus model (21 May 2026), https://www.coe.int/en/web/children/-/council-of-europe-and-european-union-release-new-guidance-to-support-barnahus-model-reforms</a:t>
            </a:r>
          </a:p>
          <a:p>
            <a:r>
              <a:t>VSE contribution to the Expert Roundtable Dialogue, Vienna, 2 to 3 September 2026.</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63426" y="1682404"/>
            <a:ext cx="9144000" cy="274320"/>
          </a:xfrm>
          <a:prstGeom prst="rect">
            <a:avLst/>
          </a:prstGeom>
          <a:noFill/>
          <a:ln/>
        </p:spPr>
        <p:txBody>
          <a:bodyPr wrap="square" lIns="0" tIns="0" rIns="0" bIns="0" rtlCol="0" anchor="t"/>
          <a:lstStyle/>
          <a:p>
            <a:pPr marL="0" indent="0">
              <a:buNone/>
            </a:pPr>
            <a:r>
              <a:rPr lang="en-US" sz="1200" b="1" kern="0" spc="200" dirty="0">
                <a:solidFill>
                  <a:srgbClr val="ED6023"/>
                </a:solidFill>
                <a:latin typeface="Calibri" pitchFamily="34" charset="0"/>
                <a:ea typeface="Calibri" pitchFamily="34" charset="-122"/>
                <a:cs typeface="Calibri" pitchFamily="34" charset="-120"/>
              </a:rPr>
              <a:t>PROTECTING CHILD VICTIMS</a:t>
            </a:r>
            <a:endParaRPr lang="en-US" sz="1200" dirty="0">
              <a:solidFill>
                <a:srgbClr val="ED6023"/>
              </a:solidFill>
            </a:endParaRPr>
          </a:p>
        </p:txBody>
      </p:sp>
      <p:sp>
        <p:nvSpPr>
          <p:cNvPr id="3" name="Text 1"/>
          <p:cNvSpPr txBox="1"/>
          <p:nvPr/>
        </p:nvSpPr>
        <p:spPr>
          <a:xfrm>
            <a:off x="585605" y="2250981"/>
            <a:ext cx="10515600" cy="914400"/>
          </a:xfrm>
          <a:prstGeom prst="rect">
            <a:avLst/>
          </a:prstGeom>
          <a:noFill/>
          <a:ln/>
        </p:spPr>
        <p:txBody>
          <a:bodyPr wrap="square" lIns="0" tIns="0" rIns="0" bIns="0" rtlCol="0" anchor="t"/>
          <a:lstStyle/>
          <a:p>
            <a:pPr marL="0" indent="0">
              <a:buNone/>
            </a:pPr>
            <a:r>
              <a:rPr lang="en-US" sz="4600" b="1" dirty="0">
                <a:solidFill>
                  <a:srgbClr val="412C85"/>
                </a:solidFill>
                <a:latin typeface="Cambria" pitchFamily="34" charset="0"/>
                <a:ea typeface="Cambria" pitchFamily="34" charset="-122"/>
                <a:cs typeface="Cambria" pitchFamily="34" charset="-120"/>
              </a:rPr>
              <a:t>From First Contact to Safe Justice</a:t>
            </a:r>
            <a:endParaRPr lang="en-US" sz="4600" dirty="0">
              <a:solidFill>
                <a:srgbClr val="412C85"/>
              </a:solidFill>
            </a:endParaRPr>
          </a:p>
        </p:txBody>
      </p:sp>
      <p:sp>
        <p:nvSpPr>
          <p:cNvPr id="4" name="Text 2"/>
          <p:cNvSpPr txBox="1"/>
          <p:nvPr/>
        </p:nvSpPr>
        <p:spPr>
          <a:xfrm>
            <a:off x="585605" y="3348261"/>
            <a:ext cx="7863840" cy="822960"/>
          </a:xfrm>
          <a:prstGeom prst="rect">
            <a:avLst/>
          </a:prstGeom>
          <a:noFill/>
          <a:ln/>
        </p:spPr>
        <p:txBody>
          <a:bodyPr wrap="square" lIns="0" tIns="0" rIns="0" bIns="0" rtlCol="0" anchor="t"/>
          <a:lstStyle/>
          <a:p>
            <a:pPr marL="0" indent="0">
              <a:buNone/>
            </a:pPr>
            <a:r>
              <a:rPr lang="en-US" sz="1900" b="1" i="1" dirty="0">
                <a:solidFill>
                  <a:srgbClr val="F07E44"/>
                </a:solidFill>
                <a:latin typeface="Calibri" pitchFamily="34" charset="0"/>
                <a:ea typeface="Calibri" pitchFamily="34" charset="-122"/>
                <a:cs typeface="Calibri" pitchFamily="34" charset="-120"/>
              </a:rPr>
              <a:t>New threats, emerging trends, effective communication and good practices in comprehensive victim support frameworks for children and youth</a:t>
            </a:r>
            <a:endParaRPr lang="en-US" sz="1900" b="1" dirty="0">
              <a:solidFill>
                <a:srgbClr val="F07E44"/>
              </a:solidFill>
            </a:endParaRPr>
          </a:p>
        </p:txBody>
      </p:sp>
      <p:sp>
        <p:nvSpPr>
          <p:cNvPr id="5" name="Text 3"/>
          <p:cNvSpPr txBox="1"/>
          <p:nvPr/>
        </p:nvSpPr>
        <p:spPr>
          <a:xfrm>
            <a:off x="585605" y="4399813"/>
            <a:ext cx="7498080" cy="365760"/>
          </a:xfrm>
          <a:prstGeom prst="rect">
            <a:avLst/>
          </a:prstGeom>
          <a:noFill/>
          <a:ln/>
        </p:spPr>
        <p:txBody>
          <a:bodyPr wrap="square" lIns="0" tIns="0" rIns="0" bIns="0" rtlCol="0" anchor="t"/>
          <a:lstStyle/>
          <a:p>
            <a:pPr marL="0" indent="0">
              <a:buNone/>
            </a:pPr>
            <a:r>
              <a:rPr lang="en-US" sz="1400" b="1" dirty="0">
                <a:solidFill>
                  <a:srgbClr val="EB5F23"/>
                </a:solidFill>
                <a:latin typeface="Calibri" pitchFamily="34" charset="0"/>
                <a:ea typeface="Calibri" pitchFamily="34" charset="-122"/>
                <a:cs typeface="Calibri" pitchFamily="34" charset="-120"/>
              </a:rPr>
              <a:t>Panel: Protecting Child Victims: Recognition, Multidisciplinary Response and Safe Justice</a:t>
            </a:r>
            <a:endParaRPr lang="en-US" sz="1400" b="1" dirty="0">
              <a:solidFill>
                <a:srgbClr val="EB5F23"/>
              </a:solidFill>
            </a:endParaRPr>
          </a:p>
        </p:txBody>
      </p:sp>
      <p:sp>
        <p:nvSpPr>
          <p:cNvPr id="6" name="Text 4"/>
          <p:cNvSpPr txBox="1"/>
          <p:nvPr/>
        </p:nvSpPr>
        <p:spPr>
          <a:xfrm>
            <a:off x="585605" y="4714008"/>
            <a:ext cx="5486400" cy="274320"/>
          </a:xfrm>
          <a:prstGeom prst="rect">
            <a:avLst/>
          </a:prstGeom>
          <a:noFill/>
          <a:ln/>
        </p:spPr>
        <p:txBody>
          <a:bodyPr wrap="square" lIns="0" tIns="0" rIns="0" bIns="0" rtlCol="0" anchor="t"/>
          <a:lstStyle/>
          <a:p>
            <a:r>
              <a:rPr lang="en-US" sz="1400" dirty="0" err="1" smtClean="0">
                <a:solidFill>
                  <a:srgbClr val="EB5F23"/>
                </a:solidFill>
              </a:rPr>
              <a:t>Efthymios</a:t>
            </a:r>
            <a:r>
              <a:rPr lang="en-US" sz="1400" dirty="0" smtClean="0">
                <a:solidFill>
                  <a:srgbClr val="EB5F23"/>
                </a:solidFill>
              </a:rPr>
              <a:t> Antonopoulos, Associate Policy and Advocacy Manager </a:t>
            </a:r>
            <a:endParaRPr lang="en-US" sz="1400" dirty="0">
              <a:solidFill>
                <a:srgbClr val="EB5F23"/>
              </a:solidFill>
            </a:endParaRPr>
          </a:p>
        </p:txBody>
      </p:sp>
      <p:grpSp>
        <p:nvGrpSpPr>
          <p:cNvPr id="11" name="Group 12"/>
          <p:cNvGrpSpPr/>
          <p:nvPr/>
        </p:nvGrpSpPr>
        <p:grpSpPr>
          <a:xfrm>
            <a:off x="585605" y="478762"/>
            <a:ext cx="6330462" cy="579988"/>
            <a:chOff x="0" y="0"/>
            <a:chExt cx="11318913" cy="1004557"/>
          </a:xfrm>
        </p:grpSpPr>
        <p:sp>
          <p:nvSpPr>
            <p:cNvPr id="12" name="Freeform 13"/>
            <p:cNvSpPr/>
            <p:nvPr/>
          </p:nvSpPr>
          <p:spPr>
            <a:xfrm>
              <a:off x="0" y="0"/>
              <a:ext cx="11318875" cy="1004570"/>
            </a:xfrm>
            <a:custGeom>
              <a:avLst/>
              <a:gdLst/>
              <a:ahLst/>
              <a:cxnLst/>
              <a:rect l="l" t="t" r="r" b="b"/>
              <a:pathLst>
                <a:path w="11318875" h="1004570">
                  <a:moveTo>
                    <a:pt x="0" y="0"/>
                  </a:moveTo>
                  <a:lnTo>
                    <a:pt x="11318875" y="0"/>
                  </a:lnTo>
                  <a:lnTo>
                    <a:pt x="11318875" y="1004570"/>
                  </a:lnTo>
                  <a:lnTo>
                    <a:pt x="0" y="1004570"/>
                  </a:lnTo>
                  <a:lnTo>
                    <a:pt x="0" y="0"/>
                  </a:lnTo>
                  <a:close/>
                </a:path>
              </a:pathLst>
            </a:custGeom>
            <a:blipFill>
              <a:blip r:embed="rId3"/>
              <a:stretch>
                <a:fillRect l="-13" r="-13" b="1"/>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WHO WE ARE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Victim Support Europe</a:t>
            </a:r>
            <a:endParaRPr lang="en-US" sz="3200" dirty="0"/>
          </a:p>
        </p:txBody>
      </p:sp>
      <p:sp>
        <p:nvSpPr>
          <p:cNvPr id="4" name="Shape 2"/>
          <p:cNvSpPr/>
          <p:nvPr/>
        </p:nvSpPr>
        <p:spPr>
          <a:xfrm>
            <a:off x="548640" y="1600200"/>
            <a:ext cx="3493008" cy="1737360"/>
          </a:xfrm>
          <a:prstGeom prst="roundRect">
            <a:avLst>
              <a:gd name="adj" fmla="val 4211"/>
            </a:avLst>
          </a:prstGeom>
          <a:solidFill>
            <a:srgbClr val="EEEBF6"/>
          </a:solidFill>
          <a:ln w="12700">
            <a:solidFill>
              <a:srgbClr val="EEEBF6"/>
            </a:solidFill>
            <a:prstDash val="solid"/>
          </a:ln>
        </p:spPr>
      </p:sp>
      <p:sp>
        <p:nvSpPr>
          <p:cNvPr id="5" name="Text 3"/>
          <p:cNvSpPr txBox="1"/>
          <p:nvPr/>
        </p:nvSpPr>
        <p:spPr>
          <a:xfrm>
            <a:off x="548640" y="1783080"/>
            <a:ext cx="3493008" cy="822960"/>
          </a:xfrm>
          <a:prstGeom prst="rect">
            <a:avLst/>
          </a:prstGeom>
          <a:noFill/>
          <a:ln/>
        </p:spPr>
        <p:txBody>
          <a:bodyPr wrap="square" lIns="0" tIns="0" rIns="0" bIns="0" rtlCol="0" anchor="t"/>
          <a:lstStyle/>
          <a:p>
            <a:pPr algn="ctr"/>
            <a:r>
              <a:rPr lang="en-US" sz="4800" b="1" dirty="0" smtClean="0">
                <a:solidFill>
                  <a:srgbClr val="35245F"/>
                </a:solidFill>
                <a:latin typeface="Cambria" pitchFamily="34" charset="0"/>
                <a:ea typeface="Cambria" pitchFamily="34" charset="-122"/>
                <a:cs typeface="Cambria" pitchFamily="34" charset="-120"/>
              </a:rPr>
              <a:t>80</a:t>
            </a:r>
            <a:endParaRPr lang="en-US" sz="4800" dirty="0"/>
          </a:p>
        </p:txBody>
      </p:sp>
      <p:sp>
        <p:nvSpPr>
          <p:cNvPr id="6" name="Text 4"/>
          <p:cNvSpPr txBox="1"/>
          <p:nvPr/>
        </p:nvSpPr>
        <p:spPr>
          <a:xfrm>
            <a:off x="548640" y="2651760"/>
            <a:ext cx="3493008" cy="365760"/>
          </a:xfrm>
          <a:prstGeom prst="rect">
            <a:avLst/>
          </a:prstGeom>
          <a:noFill/>
          <a:ln/>
        </p:spPr>
        <p:txBody>
          <a:bodyPr wrap="square" lIns="0" tIns="0" rIns="0" bIns="0" rtlCol="0" anchor="t"/>
          <a:lstStyle/>
          <a:p>
            <a:pPr marL="0" indent="0" algn="ctr">
              <a:buNone/>
            </a:pPr>
            <a:r>
              <a:rPr lang="en-US" sz="1600" dirty="0">
                <a:solidFill>
                  <a:srgbClr val="6B6880"/>
                </a:solidFill>
                <a:latin typeface="Calibri" pitchFamily="34" charset="0"/>
                <a:ea typeface="Calibri" pitchFamily="34" charset="-122"/>
                <a:cs typeface="Calibri" pitchFamily="34" charset="-120"/>
              </a:rPr>
              <a:t>member organisations</a:t>
            </a:r>
            <a:endParaRPr lang="en-US" sz="1600" dirty="0"/>
          </a:p>
        </p:txBody>
      </p:sp>
      <p:sp>
        <p:nvSpPr>
          <p:cNvPr id="7" name="Shape 5"/>
          <p:cNvSpPr/>
          <p:nvPr/>
        </p:nvSpPr>
        <p:spPr>
          <a:xfrm>
            <a:off x="4315968" y="1600200"/>
            <a:ext cx="3493008" cy="1737360"/>
          </a:xfrm>
          <a:prstGeom prst="roundRect">
            <a:avLst>
              <a:gd name="adj" fmla="val 4211"/>
            </a:avLst>
          </a:prstGeom>
          <a:solidFill>
            <a:srgbClr val="EEEBF6"/>
          </a:solidFill>
          <a:ln w="12700">
            <a:solidFill>
              <a:srgbClr val="EEEBF6"/>
            </a:solidFill>
            <a:prstDash val="solid"/>
          </a:ln>
        </p:spPr>
      </p:sp>
      <p:sp>
        <p:nvSpPr>
          <p:cNvPr id="8" name="Text 6"/>
          <p:cNvSpPr txBox="1"/>
          <p:nvPr/>
        </p:nvSpPr>
        <p:spPr>
          <a:xfrm>
            <a:off x="4315968" y="1783080"/>
            <a:ext cx="3493008" cy="822960"/>
          </a:xfrm>
          <a:prstGeom prst="rect">
            <a:avLst/>
          </a:prstGeom>
          <a:noFill/>
          <a:ln/>
        </p:spPr>
        <p:txBody>
          <a:bodyPr wrap="square" lIns="0" tIns="0" rIns="0" bIns="0" rtlCol="0" anchor="t"/>
          <a:lstStyle/>
          <a:p>
            <a:pPr marL="0" indent="0" algn="ctr">
              <a:buNone/>
            </a:pPr>
            <a:r>
              <a:rPr lang="en-US" sz="4800" b="1" dirty="0">
                <a:solidFill>
                  <a:srgbClr val="35245F"/>
                </a:solidFill>
                <a:latin typeface="Cambria" pitchFamily="34" charset="0"/>
                <a:ea typeface="Cambria" pitchFamily="34" charset="-122"/>
                <a:cs typeface="Cambria" pitchFamily="34" charset="-120"/>
              </a:rPr>
              <a:t>36</a:t>
            </a:r>
            <a:endParaRPr lang="en-US" sz="4800" dirty="0"/>
          </a:p>
        </p:txBody>
      </p:sp>
      <p:sp>
        <p:nvSpPr>
          <p:cNvPr id="9" name="Text 7"/>
          <p:cNvSpPr txBox="1"/>
          <p:nvPr/>
        </p:nvSpPr>
        <p:spPr>
          <a:xfrm>
            <a:off x="4315968" y="2651760"/>
            <a:ext cx="3493008" cy="365760"/>
          </a:xfrm>
          <a:prstGeom prst="rect">
            <a:avLst/>
          </a:prstGeom>
          <a:noFill/>
          <a:ln/>
        </p:spPr>
        <p:txBody>
          <a:bodyPr wrap="square" lIns="0" tIns="0" rIns="0" bIns="0" rtlCol="0" anchor="t"/>
          <a:lstStyle/>
          <a:p>
            <a:pPr marL="0" indent="0" algn="ctr">
              <a:buNone/>
            </a:pPr>
            <a:r>
              <a:rPr lang="en-US" sz="1600" dirty="0">
                <a:solidFill>
                  <a:srgbClr val="6B6880"/>
                </a:solidFill>
                <a:latin typeface="Calibri" pitchFamily="34" charset="0"/>
                <a:ea typeface="Calibri" pitchFamily="34" charset="-122"/>
                <a:cs typeface="Calibri" pitchFamily="34" charset="-120"/>
              </a:rPr>
              <a:t>countries</a:t>
            </a:r>
            <a:endParaRPr lang="en-US" sz="1600" dirty="0"/>
          </a:p>
        </p:txBody>
      </p:sp>
      <p:sp>
        <p:nvSpPr>
          <p:cNvPr id="10" name="Shape 8"/>
          <p:cNvSpPr/>
          <p:nvPr/>
        </p:nvSpPr>
        <p:spPr>
          <a:xfrm>
            <a:off x="8083296" y="1600200"/>
            <a:ext cx="3493008" cy="1737360"/>
          </a:xfrm>
          <a:prstGeom prst="roundRect">
            <a:avLst>
              <a:gd name="adj" fmla="val 4211"/>
            </a:avLst>
          </a:prstGeom>
          <a:solidFill>
            <a:srgbClr val="EEEBF6"/>
          </a:solidFill>
          <a:ln w="12700">
            <a:solidFill>
              <a:srgbClr val="EEEBF6"/>
            </a:solidFill>
            <a:prstDash val="solid"/>
          </a:ln>
        </p:spPr>
      </p:sp>
      <p:sp>
        <p:nvSpPr>
          <p:cNvPr id="11" name="Text 9"/>
          <p:cNvSpPr txBox="1"/>
          <p:nvPr/>
        </p:nvSpPr>
        <p:spPr>
          <a:xfrm>
            <a:off x="8083296" y="1783080"/>
            <a:ext cx="3493008" cy="822960"/>
          </a:xfrm>
          <a:prstGeom prst="rect">
            <a:avLst/>
          </a:prstGeom>
          <a:noFill/>
          <a:ln/>
        </p:spPr>
        <p:txBody>
          <a:bodyPr wrap="square" lIns="0" tIns="0" rIns="0" bIns="0" rtlCol="0" anchor="t"/>
          <a:lstStyle/>
          <a:p>
            <a:pPr marL="0" indent="0" algn="ctr">
              <a:buNone/>
            </a:pPr>
            <a:r>
              <a:rPr lang="en-US" sz="4800" b="1" dirty="0">
                <a:solidFill>
                  <a:srgbClr val="35245F"/>
                </a:solidFill>
                <a:latin typeface="Cambria" pitchFamily="34" charset="0"/>
                <a:ea typeface="Cambria" pitchFamily="34" charset="-122"/>
                <a:cs typeface="Cambria" pitchFamily="34" charset="-120"/>
              </a:rPr>
              <a:t>~3M</a:t>
            </a:r>
            <a:endParaRPr lang="en-US" sz="4800" dirty="0"/>
          </a:p>
        </p:txBody>
      </p:sp>
      <p:sp>
        <p:nvSpPr>
          <p:cNvPr id="12" name="Text 10"/>
          <p:cNvSpPr txBox="1"/>
          <p:nvPr/>
        </p:nvSpPr>
        <p:spPr>
          <a:xfrm>
            <a:off x="8083296" y="2651760"/>
            <a:ext cx="3493008" cy="365760"/>
          </a:xfrm>
          <a:prstGeom prst="rect">
            <a:avLst/>
          </a:prstGeom>
          <a:noFill/>
          <a:ln/>
        </p:spPr>
        <p:txBody>
          <a:bodyPr wrap="square" lIns="0" tIns="0" rIns="0" bIns="0" rtlCol="0" anchor="t"/>
          <a:lstStyle/>
          <a:p>
            <a:pPr marL="0" indent="0" algn="ctr">
              <a:buNone/>
            </a:pPr>
            <a:r>
              <a:rPr lang="en-US" sz="1600" dirty="0">
                <a:solidFill>
                  <a:srgbClr val="6B6880"/>
                </a:solidFill>
                <a:latin typeface="Calibri" pitchFamily="34" charset="0"/>
                <a:ea typeface="Calibri" pitchFamily="34" charset="-122"/>
                <a:cs typeface="Calibri" pitchFamily="34" charset="-120"/>
              </a:rPr>
              <a:t>people supported each year</a:t>
            </a:r>
            <a:endParaRPr lang="en-US" sz="1600" dirty="0"/>
          </a:p>
        </p:txBody>
      </p:sp>
      <p:sp>
        <p:nvSpPr>
          <p:cNvPr id="13" name="Shape 11"/>
          <p:cNvSpPr/>
          <p:nvPr/>
        </p:nvSpPr>
        <p:spPr>
          <a:xfrm>
            <a:off x="548640" y="3749040"/>
            <a:ext cx="548640" cy="548640"/>
          </a:xfrm>
          <a:prstGeom prst="ellipse">
            <a:avLst/>
          </a:prstGeom>
          <a:solidFill>
            <a:srgbClr val="E97030"/>
          </a:solidFill>
          <a:ln w="12700">
            <a:solidFill>
              <a:srgbClr val="E97030"/>
            </a:solidFill>
            <a:prstDash val="solid"/>
          </a:ln>
        </p:spPr>
      </p:sp>
      <p:pic>
        <p:nvPicPr>
          <p:cNvPr id="14" name="Image 0" descr="preencoded.png"/>
          <p:cNvPicPr>
            <a:picLocks noChangeAspect="1"/>
          </p:cNvPicPr>
          <p:nvPr/>
        </p:nvPicPr>
        <p:blipFill>
          <a:blip r:embed="rId3"/>
          <a:stretch>
            <a:fillRect/>
          </a:stretch>
        </p:blipFill>
        <p:spPr>
          <a:xfrm>
            <a:off x="685800" y="3886200"/>
            <a:ext cx="274320" cy="274320"/>
          </a:xfrm>
          <a:prstGeom prst="rect">
            <a:avLst/>
          </a:prstGeom>
        </p:spPr>
      </p:pic>
      <p:sp>
        <p:nvSpPr>
          <p:cNvPr id="15" name="Text 12"/>
          <p:cNvSpPr txBox="1"/>
          <p:nvPr/>
        </p:nvSpPr>
        <p:spPr>
          <a:xfrm>
            <a:off x="1325880" y="3749040"/>
            <a:ext cx="10241280" cy="548640"/>
          </a:xfrm>
          <a:prstGeom prst="rect">
            <a:avLst/>
          </a:prstGeom>
          <a:noFill/>
          <a:ln/>
        </p:spPr>
        <p:txBody>
          <a:bodyPr wrap="square" lIns="0" tIns="0" rIns="0" bIns="0" rtlCol="0" anchor="ctr"/>
          <a:lstStyle/>
          <a:p>
            <a:pPr marL="0" indent="0">
              <a:buNone/>
            </a:pPr>
            <a:r>
              <a:rPr lang="en-US" sz="1700" dirty="0" smtClean="0">
                <a:solidFill>
                  <a:srgbClr val="2B2A3A"/>
                </a:solidFill>
                <a:latin typeface="Calibri" pitchFamily="34" charset="0"/>
                <a:ea typeface="Calibri" pitchFamily="34" charset="-122"/>
                <a:cs typeface="Calibri" pitchFamily="34" charset="-120"/>
              </a:rPr>
              <a:t>Umbrella </a:t>
            </a:r>
            <a:r>
              <a:rPr lang="en-US" sz="1700" dirty="0">
                <a:solidFill>
                  <a:srgbClr val="2B2A3A"/>
                </a:solidFill>
                <a:latin typeface="Calibri" pitchFamily="34" charset="0"/>
                <a:ea typeface="Calibri" pitchFamily="34" charset="-122"/>
                <a:cs typeface="Calibri" pitchFamily="34" charset="-120"/>
              </a:rPr>
              <a:t>organisation for all victims of crime, working since 1990, whether or not a crime is reported.</a:t>
            </a:r>
            <a:endParaRPr lang="en-US" sz="1700" dirty="0"/>
          </a:p>
        </p:txBody>
      </p:sp>
      <p:sp>
        <p:nvSpPr>
          <p:cNvPr id="16" name="Shape 13"/>
          <p:cNvSpPr/>
          <p:nvPr/>
        </p:nvSpPr>
        <p:spPr>
          <a:xfrm>
            <a:off x="548640" y="4526280"/>
            <a:ext cx="548640" cy="548640"/>
          </a:xfrm>
          <a:prstGeom prst="ellipse">
            <a:avLst/>
          </a:prstGeom>
          <a:solidFill>
            <a:srgbClr val="E97030"/>
          </a:solidFill>
          <a:ln w="12700">
            <a:solidFill>
              <a:srgbClr val="E97030"/>
            </a:solidFill>
            <a:prstDash val="solid"/>
          </a:ln>
        </p:spPr>
      </p:sp>
      <p:pic>
        <p:nvPicPr>
          <p:cNvPr id="17" name="Image 1" descr="preencoded.png"/>
          <p:cNvPicPr>
            <a:picLocks noChangeAspect="1"/>
          </p:cNvPicPr>
          <p:nvPr/>
        </p:nvPicPr>
        <p:blipFill>
          <a:blip r:embed="rId4"/>
          <a:stretch>
            <a:fillRect/>
          </a:stretch>
        </p:blipFill>
        <p:spPr>
          <a:xfrm>
            <a:off x="685800" y="4663440"/>
            <a:ext cx="274320" cy="274320"/>
          </a:xfrm>
          <a:prstGeom prst="rect">
            <a:avLst/>
          </a:prstGeom>
        </p:spPr>
      </p:pic>
      <p:sp>
        <p:nvSpPr>
          <p:cNvPr id="18" name="Text 14"/>
          <p:cNvSpPr txBox="1"/>
          <p:nvPr/>
        </p:nvSpPr>
        <p:spPr>
          <a:xfrm>
            <a:off x="1325880" y="4526280"/>
            <a:ext cx="10241280" cy="548640"/>
          </a:xfrm>
          <a:prstGeom prst="rect">
            <a:avLst/>
          </a:prstGeom>
          <a:noFill/>
          <a:ln/>
        </p:spPr>
        <p:txBody>
          <a:bodyPr wrap="square" lIns="0" tIns="0" rIns="0" bIns="0" rtlCol="0" anchor="ctr"/>
          <a:lstStyle/>
          <a:p>
            <a:pPr marL="0" indent="0">
              <a:buNone/>
            </a:pPr>
            <a:r>
              <a:rPr lang="en-US" sz="1700" dirty="0">
                <a:solidFill>
                  <a:srgbClr val="2B2A3A"/>
                </a:solidFill>
                <a:latin typeface="Calibri" pitchFamily="34" charset="0"/>
                <a:ea typeface="Calibri" pitchFamily="34" charset="-122"/>
                <a:cs typeface="Calibri" pitchFamily="34" charset="-120"/>
              </a:rPr>
              <a:t>Advocacy, research and capacity building at European, national and local level.</a:t>
            </a:r>
            <a:endParaRPr lang="en-US" sz="1700" dirty="0"/>
          </a:p>
        </p:txBody>
      </p:sp>
      <p:sp>
        <p:nvSpPr>
          <p:cNvPr id="19" name="Shape 15"/>
          <p:cNvSpPr/>
          <p:nvPr/>
        </p:nvSpPr>
        <p:spPr>
          <a:xfrm>
            <a:off x="548640" y="5303520"/>
            <a:ext cx="548640" cy="548640"/>
          </a:xfrm>
          <a:prstGeom prst="ellipse">
            <a:avLst/>
          </a:prstGeom>
          <a:solidFill>
            <a:srgbClr val="E97030"/>
          </a:solidFill>
          <a:ln w="12700">
            <a:solidFill>
              <a:srgbClr val="E97030"/>
            </a:solidFill>
            <a:prstDash val="solid"/>
          </a:ln>
        </p:spPr>
      </p:sp>
      <p:pic>
        <p:nvPicPr>
          <p:cNvPr id="20" name="Image 2" descr="preencoded.png"/>
          <p:cNvPicPr>
            <a:picLocks noChangeAspect="1"/>
          </p:cNvPicPr>
          <p:nvPr/>
        </p:nvPicPr>
        <p:blipFill>
          <a:blip r:embed="rId5"/>
          <a:stretch>
            <a:fillRect/>
          </a:stretch>
        </p:blipFill>
        <p:spPr>
          <a:xfrm>
            <a:off x="685800" y="5440680"/>
            <a:ext cx="274320" cy="274320"/>
          </a:xfrm>
          <a:prstGeom prst="rect">
            <a:avLst/>
          </a:prstGeom>
        </p:spPr>
      </p:pic>
      <p:sp>
        <p:nvSpPr>
          <p:cNvPr id="21" name="Text 16"/>
          <p:cNvSpPr txBox="1"/>
          <p:nvPr/>
        </p:nvSpPr>
        <p:spPr>
          <a:xfrm>
            <a:off x="1325880" y="5303520"/>
            <a:ext cx="10241280" cy="548640"/>
          </a:xfrm>
          <a:prstGeom prst="rect">
            <a:avLst/>
          </a:prstGeom>
          <a:noFill/>
          <a:ln/>
        </p:spPr>
        <p:txBody>
          <a:bodyPr wrap="square" lIns="0" tIns="0" rIns="0" bIns="0" rtlCol="0" anchor="ctr"/>
          <a:lstStyle/>
          <a:p>
            <a:pPr marL="0" indent="0">
              <a:buNone/>
            </a:pPr>
            <a:r>
              <a:rPr lang="en-US" sz="1700" dirty="0">
                <a:solidFill>
                  <a:srgbClr val="2B2A3A"/>
                </a:solidFill>
                <a:latin typeface="Calibri" pitchFamily="34" charset="0"/>
                <a:ea typeface="Calibri" pitchFamily="34" charset="-122"/>
                <a:cs typeface="Calibri" pitchFamily="34" charset="-120"/>
              </a:rPr>
              <a:t>Our members meet child victims every day: grooming, online abuse, trafficking and criminal exploitation.</a:t>
            </a:r>
            <a:endParaRPr lang="en-US" sz="1700" dirty="0"/>
          </a:p>
        </p:txBody>
      </p:sp>
      <p:sp>
        <p:nvSpPr>
          <p:cNvPr id="22" name="Text 17"/>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The child’s route through the response</a:t>
            </a:r>
            <a:endParaRPr lang="en-US" sz="3200" dirty="0"/>
          </a:p>
        </p:txBody>
      </p:sp>
      <p:sp>
        <p:nvSpPr>
          <p:cNvPr id="3" name="Text 1"/>
          <p:cNvSpPr txBox="1"/>
          <p:nvPr/>
        </p:nvSpPr>
        <p:spPr>
          <a:xfrm>
            <a:off x="548640" y="1508760"/>
            <a:ext cx="11064240" cy="457200"/>
          </a:xfrm>
          <a:prstGeom prst="rect">
            <a:avLst/>
          </a:prstGeom>
          <a:noFill/>
          <a:ln/>
        </p:spPr>
        <p:txBody>
          <a:bodyPr wrap="square" lIns="0" tIns="0" rIns="0" bIns="0" rtlCol="0" anchor="t"/>
          <a:lstStyle/>
          <a:p>
            <a:pPr marL="0" indent="0">
              <a:buNone/>
            </a:pPr>
            <a:r>
              <a:rPr lang="en-US" sz="2100" i="1" dirty="0">
                <a:solidFill>
                  <a:srgbClr val="5C4A98"/>
                </a:solidFill>
                <a:latin typeface="Cambria" pitchFamily="34" charset="0"/>
                <a:ea typeface="Cambria" pitchFamily="34" charset="-122"/>
                <a:cs typeface="Cambria" pitchFamily="34" charset="-120"/>
              </a:rPr>
              <a:t>At each point, what does the child need to be safe, heard and supported?</a:t>
            </a:r>
            <a:endParaRPr lang="en-US" sz="2100" dirty="0"/>
          </a:p>
        </p:txBody>
      </p:sp>
      <p:sp>
        <p:nvSpPr>
          <p:cNvPr id="4" name="Shape 2"/>
          <p:cNvSpPr/>
          <p:nvPr/>
        </p:nvSpPr>
        <p:spPr>
          <a:xfrm>
            <a:off x="914400" y="3200400"/>
            <a:ext cx="9326880" cy="0"/>
          </a:xfrm>
          <a:prstGeom prst="line">
            <a:avLst/>
          </a:prstGeom>
          <a:noFill/>
          <a:ln w="38100">
            <a:solidFill>
              <a:srgbClr val="DDD5EE"/>
            </a:solidFill>
            <a:prstDash val="solid"/>
          </a:ln>
        </p:spPr>
      </p:sp>
      <p:sp>
        <p:nvSpPr>
          <p:cNvPr id="5" name="Shape 3"/>
          <p:cNvSpPr/>
          <p:nvPr/>
        </p:nvSpPr>
        <p:spPr>
          <a:xfrm>
            <a:off x="548640" y="2834640"/>
            <a:ext cx="731520" cy="731520"/>
          </a:xfrm>
          <a:prstGeom prst="ellipse">
            <a:avLst/>
          </a:prstGeom>
          <a:solidFill>
            <a:srgbClr val="E97030"/>
          </a:solidFill>
          <a:ln w="12700">
            <a:solidFill>
              <a:srgbClr val="E97030"/>
            </a:solidFill>
            <a:prstDash val="solid"/>
          </a:ln>
        </p:spPr>
      </p:sp>
      <p:sp>
        <p:nvSpPr>
          <p:cNvPr id="6" name="Text 4"/>
          <p:cNvSpPr txBox="1"/>
          <p:nvPr/>
        </p:nvSpPr>
        <p:spPr>
          <a:xfrm>
            <a:off x="548640" y="2834640"/>
            <a:ext cx="731520" cy="73152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01</a:t>
            </a:r>
            <a:endParaRPr lang="en-US" sz="1600" dirty="0"/>
          </a:p>
        </p:txBody>
      </p:sp>
      <p:sp>
        <p:nvSpPr>
          <p:cNvPr id="7" name="Text 5"/>
          <p:cNvSpPr txBox="1"/>
          <p:nvPr/>
        </p:nvSpPr>
        <p:spPr>
          <a:xfrm>
            <a:off x="548640" y="3886200"/>
            <a:ext cx="2103120" cy="731520"/>
          </a:xfrm>
          <a:prstGeom prst="rect">
            <a:avLst/>
          </a:prstGeom>
          <a:noFill/>
          <a:ln/>
        </p:spPr>
        <p:txBody>
          <a:bodyPr wrap="square" lIns="0" tIns="0" rIns="0" bIns="0" rtlCol="0" anchor="t"/>
          <a:lstStyle/>
          <a:p>
            <a:pPr marL="0" indent="0">
              <a:buNone/>
            </a:pPr>
            <a:r>
              <a:rPr lang="en-US" sz="1900" b="1" dirty="0">
                <a:solidFill>
                  <a:srgbClr val="35245F"/>
                </a:solidFill>
                <a:latin typeface="Cambria" pitchFamily="34" charset="0"/>
                <a:ea typeface="Cambria" pitchFamily="34" charset="-122"/>
                <a:cs typeface="Cambria" pitchFamily="34" charset="-120"/>
              </a:rPr>
              <a:t>New threats</a:t>
            </a:r>
            <a:endParaRPr lang="en-US" sz="1900" dirty="0"/>
          </a:p>
        </p:txBody>
      </p:sp>
      <p:sp>
        <p:nvSpPr>
          <p:cNvPr id="8" name="Text 6"/>
          <p:cNvSpPr txBox="1"/>
          <p:nvPr/>
        </p:nvSpPr>
        <p:spPr>
          <a:xfrm>
            <a:off x="548640" y="4663440"/>
            <a:ext cx="2011680" cy="1005840"/>
          </a:xfrm>
          <a:prstGeom prst="rect">
            <a:avLst/>
          </a:prstGeom>
          <a:noFill/>
          <a:ln/>
        </p:spPr>
        <p:txBody>
          <a:bodyPr wrap="square" lIns="0" tIns="0" rIns="0" bIns="0" rtlCol="0" anchor="t"/>
          <a:lstStyle/>
          <a:p>
            <a:pPr marL="0" indent="0">
              <a:buNone/>
            </a:pPr>
            <a:r>
              <a:rPr lang="en-US" sz="1500" dirty="0">
                <a:solidFill>
                  <a:srgbClr val="2B2A3A"/>
                </a:solidFill>
                <a:latin typeface="Calibri" pitchFamily="34" charset="0"/>
                <a:ea typeface="Calibri" pitchFamily="34" charset="-122"/>
                <a:cs typeface="Calibri" pitchFamily="34" charset="-120"/>
              </a:rPr>
              <a:t>How offenders reach children now</a:t>
            </a:r>
            <a:endParaRPr lang="en-US" sz="1500" dirty="0"/>
          </a:p>
        </p:txBody>
      </p:sp>
      <p:sp>
        <p:nvSpPr>
          <p:cNvPr id="9" name="Shape 7"/>
          <p:cNvSpPr/>
          <p:nvPr/>
        </p:nvSpPr>
        <p:spPr>
          <a:xfrm>
            <a:off x="2834640" y="2834640"/>
            <a:ext cx="731520" cy="731520"/>
          </a:xfrm>
          <a:prstGeom prst="ellipse">
            <a:avLst/>
          </a:prstGeom>
          <a:solidFill>
            <a:srgbClr val="E97030"/>
          </a:solidFill>
          <a:ln w="12700">
            <a:solidFill>
              <a:srgbClr val="E97030"/>
            </a:solidFill>
            <a:prstDash val="solid"/>
          </a:ln>
        </p:spPr>
      </p:sp>
      <p:sp>
        <p:nvSpPr>
          <p:cNvPr id="10" name="Text 8"/>
          <p:cNvSpPr txBox="1"/>
          <p:nvPr/>
        </p:nvSpPr>
        <p:spPr>
          <a:xfrm>
            <a:off x="2834640" y="2834640"/>
            <a:ext cx="731520" cy="73152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02</a:t>
            </a:r>
            <a:endParaRPr lang="en-US" sz="1600" dirty="0"/>
          </a:p>
        </p:txBody>
      </p:sp>
      <p:sp>
        <p:nvSpPr>
          <p:cNvPr id="11" name="Text 9"/>
          <p:cNvSpPr txBox="1"/>
          <p:nvPr/>
        </p:nvSpPr>
        <p:spPr>
          <a:xfrm>
            <a:off x="2834640" y="3886200"/>
            <a:ext cx="2103120" cy="731520"/>
          </a:xfrm>
          <a:prstGeom prst="rect">
            <a:avLst/>
          </a:prstGeom>
          <a:noFill/>
          <a:ln/>
        </p:spPr>
        <p:txBody>
          <a:bodyPr wrap="square" lIns="0" tIns="0" rIns="0" bIns="0" rtlCol="0" anchor="t"/>
          <a:lstStyle/>
          <a:p>
            <a:pPr marL="0" indent="0">
              <a:buNone/>
            </a:pPr>
            <a:r>
              <a:rPr lang="en-US" sz="1900" b="1" dirty="0">
                <a:solidFill>
                  <a:srgbClr val="35245F"/>
                </a:solidFill>
                <a:latin typeface="Cambria" pitchFamily="34" charset="0"/>
                <a:ea typeface="Cambria" pitchFamily="34" charset="-122"/>
                <a:cs typeface="Cambria" pitchFamily="34" charset="-120"/>
              </a:rPr>
              <a:t>Recognition</a:t>
            </a:r>
            <a:endParaRPr lang="en-US" sz="1900" dirty="0"/>
          </a:p>
        </p:txBody>
      </p:sp>
      <p:sp>
        <p:nvSpPr>
          <p:cNvPr id="12" name="Text 10"/>
          <p:cNvSpPr txBox="1"/>
          <p:nvPr/>
        </p:nvSpPr>
        <p:spPr>
          <a:xfrm>
            <a:off x="2834640" y="4663440"/>
            <a:ext cx="2011680" cy="1005840"/>
          </a:xfrm>
          <a:prstGeom prst="rect">
            <a:avLst/>
          </a:prstGeom>
          <a:noFill/>
          <a:ln/>
        </p:spPr>
        <p:txBody>
          <a:bodyPr wrap="square" lIns="0" tIns="0" rIns="0" bIns="0" rtlCol="0" anchor="t"/>
          <a:lstStyle/>
          <a:p>
            <a:pPr marL="0" indent="0">
              <a:buNone/>
            </a:pPr>
            <a:r>
              <a:rPr lang="en-US" sz="1500" dirty="0">
                <a:solidFill>
                  <a:srgbClr val="2B2A3A"/>
                </a:solidFill>
                <a:latin typeface="Calibri" pitchFamily="34" charset="0"/>
                <a:ea typeface="Calibri" pitchFamily="34" charset="-122"/>
                <a:cs typeface="Calibri" pitchFamily="34" charset="-120"/>
              </a:rPr>
              <a:t>See exploitation behind the presenting incident</a:t>
            </a:r>
            <a:endParaRPr lang="en-US" sz="1500" dirty="0"/>
          </a:p>
        </p:txBody>
      </p:sp>
      <p:sp>
        <p:nvSpPr>
          <p:cNvPr id="13" name="Shape 11"/>
          <p:cNvSpPr/>
          <p:nvPr/>
        </p:nvSpPr>
        <p:spPr>
          <a:xfrm>
            <a:off x="5120640" y="2834640"/>
            <a:ext cx="731520" cy="731520"/>
          </a:xfrm>
          <a:prstGeom prst="ellipse">
            <a:avLst/>
          </a:prstGeom>
          <a:solidFill>
            <a:srgbClr val="E97030"/>
          </a:solidFill>
          <a:ln w="12700">
            <a:solidFill>
              <a:srgbClr val="E97030"/>
            </a:solidFill>
            <a:prstDash val="solid"/>
          </a:ln>
        </p:spPr>
      </p:sp>
      <p:sp>
        <p:nvSpPr>
          <p:cNvPr id="14" name="Text 12"/>
          <p:cNvSpPr txBox="1"/>
          <p:nvPr/>
        </p:nvSpPr>
        <p:spPr>
          <a:xfrm>
            <a:off x="5120640" y="2834640"/>
            <a:ext cx="731520" cy="73152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03</a:t>
            </a:r>
            <a:endParaRPr lang="en-US" sz="1600" dirty="0"/>
          </a:p>
        </p:txBody>
      </p:sp>
      <p:sp>
        <p:nvSpPr>
          <p:cNvPr id="15" name="Text 13"/>
          <p:cNvSpPr txBox="1"/>
          <p:nvPr/>
        </p:nvSpPr>
        <p:spPr>
          <a:xfrm>
            <a:off x="5120640" y="3886200"/>
            <a:ext cx="2103120" cy="731520"/>
          </a:xfrm>
          <a:prstGeom prst="rect">
            <a:avLst/>
          </a:prstGeom>
          <a:noFill/>
          <a:ln/>
        </p:spPr>
        <p:txBody>
          <a:bodyPr wrap="square" lIns="0" tIns="0" rIns="0" bIns="0" rtlCol="0" anchor="t"/>
          <a:lstStyle/>
          <a:p>
            <a:pPr marL="0" indent="0">
              <a:buNone/>
            </a:pPr>
            <a:r>
              <a:rPr lang="en-US" sz="1900" b="1" dirty="0">
                <a:solidFill>
                  <a:srgbClr val="35245F"/>
                </a:solidFill>
                <a:latin typeface="Cambria" pitchFamily="34" charset="0"/>
                <a:ea typeface="Cambria" pitchFamily="34" charset="-122"/>
                <a:cs typeface="Cambria" pitchFamily="34" charset="-120"/>
              </a:rPr>
              <a:t>First contact</a:t>
            </a:r>
            <a:endParaRPr lang="en-US" sz="1900" dirty="0"/>
          </a:p>
        </p:txBody>
      </p:sp>
      <p:sp>
        <p:nvSpPr>
          <p:cNvPr id="16" name="Text 14"/>
          <p:cNvSpPr txBox="1"/>
          <p:nvPr/>
        </p:nvSpPr>
        <p:spPr>
          <a:xfrm>
            <a:off x="5120640" y="4663440"/>
            <a:ext cx="2011680" cy="1005840"/>
          </a:xfrm>
          <a:prstGeom prst="rect">
            <a:avLst/>
          </a:prstGeom>
          <a:noFill/>
          <a:ln/>
        </p:spPr>
        <p:txBody>
          <a:bodyPr wrap="square" lIns="0" tIns="0" rIns="0" bIns="0" rtlCol="0" anchor="t"/>
          <a:lstStyle/>
          <a:p>
            <a:pPr marL="0" indent="0">
              <a:buNone/>
            </a:pPr>
            <a:r>
              <a:rPr lang="en-US" sz="1500" dirty="0">
                <a:solidFill>
                  <a:srgbClr val="2B2A3A"/>
                </a:solidFill>
                <a:latin typeface="Calibri" pitchFamily="34" charset="0"/>
                <a:ea typeface="Calibri" pitchFamily="34" charset="-122"/>
                <a:cs typeface="Calibri" pitchFamily="34" charset="-120"/>
              </a:rPr>
              <a:t>Communicate so the child can speak</a:t>
            </a:r>
            <a:endParaRPr lang="en-US" sz="1500" dirty="0"/>
          </a:p>
        </p:txBody>
      </p:sp>
      <p:sp>
        <p:nvSpPr>
          <p:cNvPr id="17" name="Shape 15"/>
          <p:cNvSpPr/>
          <p:nvPr/>
        </p:nvSpPr>
        <p:spPr>
          <a:xfrm>
            <a:off x="7406640" y="2834640"/>
            <a:ext cx="731520" cy="731520"/>
          </a:xfrm>
          <a:prstGeom prst="ellipse">
            <a:avLst/>
          </a:prstGeom>
          <a:solidFill>
            <a:srgbClr val="E97030"/>
          </a:solidFill>
          <a:ln w="12700">
            <a:solidFill>
              <a:srgbClr val="E97030"/>
            </a:solidFill>
            <a:prstDash val="solid"/>
          </a:ln>
        </p:spPr>
      </p:sp>
      <p:sp>
        <p:nvSpPr>
          <p:cNvPr id="18" name="Text 16"/>
          <p:cNvSpPr txBox="1"/>
          <p:nvPr/>
        </p:nvSpPr>
        <p:spPr>
          <a:xfrm>
            <a:off x="7406640" y="2834640"/>
            <a:ext cx="731520" cy="73152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04</a:t>
            </a:r>
            <a:endParaRPr lang="en-US" sz="1600" dirty="0"/>
          </a:p>
        </p:txBody>
      </p:sp>
      <p:sp>
        <p:nvSpPr>
          <p:cNvPr id="19" name="Text 17"/>
          <p:cNvSpPr txBox="1"/>
          <p:nvPr/>
        </p:nvSpPr>
        <p:spPr>
          <a:xfrm>
            <a:off x="7406640" y="3886200"/>
            <a:ext cx="2103120" cy="731520"/>
          </a:xfrm>
          <a:prstGeom prst="rect">
            <a:avLst/>
          </a:prstGeom>
          <a:noFill/>
          <a:ln/>
        </p:spPr>
        <p:txBody>
          <a:bodyPr wrap="square" lIns="0" tIns="0" rIns="0" bIns="0" rtlCol="0" anchor="t"/>
          <a:lstStyle/>
          <a:p>
            <a:pPr marL="0" indent="0">
              <a:buNone/>
            </a:pPr>
            <a:r>
              <a:rPr lang="en-US" sz="1900" b="1" dirty="0">
                <a:solidFill>
                  <a:srgbClr val="35245F"/>
                </a:solidFill>
                <a:latin typeface="Cambria" pitchFamily="34" charset="0"/>
                <a:ea typeface="Cambria" pitchFamily="34" charset="-122"/>
                <a:cs typeface="Cambria" pitchFamily="34" charset="-120"/>
              </a:rPr>
              <a:t>Coordinated response</a:t>
            </a:r>
            <a:endParaRPr lang="en-US" sz="1900" dirty="0"/>
          </a:p>
        </p:txBody>
      </p:sp>
      <p:sp>
        <p:nvSpPr>
          <p:cNvPr id="20" name="Text 18"/>
          <p:cNvSpPr txBox="1"/>
          <p:nvPr/>
        </p:nvSpPr>
        <p:spPr>
          <a:xfrm>
            <a:off x="7406640" y="4663440"/>
            <a:ext cx="2011680" cy="1005840"/>
          </a:xfrm>
          <a:prstGeom prst="rect">
            <a:avLst/>
          </a:prstGeom>
          <a:noFill/>
          <a:ln/>
        </p:spPr>
        <p:txBody>
          <a:bodyPr wrap="square" lIns="0" tIns="0" rIns="0" bIns="0" rtlCol="0" anchor="t"/>
          <a:lstStyle/>
          <a:p>
            <a:pPr marL="0" indent="0">
              <a:buNone/>
            </a:pPr>
            <a:r>
              <a:rPr lang="en-US" sz="1500" dirty="0">
                <a:solidFill>
                  <a:srgbClr val="2B2A3A"/>
                </a:solidFill>
                <a:latin typeface="Calibri" pitchFamily="34" charset="0"/>
                <a:ea typeface="Calibri" pitchFamily="34" charset="-122"/>
                <a:cs typeface="Calibri" pitchFamily="34" charset="-120"/>
              </a:rPr>
              <a:t>One plan and one contact point</a:t>
            </a:r>
            <a:endParaRPr lang="en-US" sz="1500" dirty="0"/>
          </a:p>
        </p:txBody>
      </p:sp>
      <p:sp>
        <p:nvSpPr>
          <p:cNvPr id="21" name="Shape 19"/>
          <p:cNvSpPr/>
          <p:nvPr/>
        </p:nvSpPr>
        <p:spPr>
          <a:xfrm>
            <a:off x="9692640" y="2834640"/>
            <a:ext cx="731520" cy="731520"/>
          </a:xfrm>
          <a:prstGeom prst="ellipse">
            <a:avLst/>
          </a:prstGeom>
          <a:solidFill>
            <a:srgbClr val="35245F"/>
          </a:solidFill>
          <a:ln w="12700">
            <a:solidFill>
              <a:srgbClr val="35245F"/>
            </a:solidFill>
            <a:prstDash val="solid"/>
          </a:ln>
        </p:spPr>
      </p:sp>
      <p:sp>
        <p:nvSpPr>
          <p:cNvPr id="22" name="Text 20"/>
          <p:cNvSpPr txBox="1"/>
          <p:nvPr/>
        </p:nvSpPr>
        <p:spPr>
          <a:xfrm>
            <a:off x="9692640" y="2834640"/>
            <a:ext cx="731520" cy="73152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05</a:t>
            </a:r>
            <a:endParaRPr lang="en-US" sz="1600" dirty="0"/>
          </a:p>
        </p:txBody>
      </p:sp>
      <p:sp>
        <p:nvSpPr>
          <p:cNvPr id="23" name="Text 21"/>
          <p:cNvSpPr txBox="1"/>
          <p:nvPr/>
        </p:nvSpPr>
        <p:spPr>
          <a:xfrm>
            <a:off x="9692640" y="3886200"/>
            <a:ext cx="2103120" cy="731520"/>
          </a:xfrm>
          <a:prstGeom prst="rect">
            <a:avLst/>
          </a:prstGeom>
          <a:noFill/>
          <a:ln/>
        </p:spPr>
        <p:txBody>
          <a:bodyPr wrap="square" lIns="0" tIns="0" rIns="0" bIns="0" rtlCol="0" anchor="t"/>
          <a:lstStyle/>
          <a:p>
            <a:pPr marL="0" indent="0">
              <a:buNone/>
            </a:pPr>
            <a:r>
              <a:rPr lang="en-US" sz="1900" b="1" dirty="0">
                <a:solidFill>
                  <a:srgbClr val="35245F"/>
                </a:solidFill>
                <a:latin typeface="Cambria" pitchFamily="34" charset="0"/>
                <a:ea typeface="Cambria" pitchFamily="34" charset="-122"/>
                <a:cs typeface="Cambria" pitchFamily="34" charset="-120"/>
              </a:rPr>
              <a:t>Safe justice</a:t>
            </a:r>
            <a:endParaRPr lang="en-US" sz="1900" dirty="0"/>
          </a:p>
        </p:txBody>
      </p:sp>
      <p:sp>
        <p:nvSpPr>
          <p:cNvPr id="24" name="Text 22"/>
          <p:cNvSpPr txBox="1"/>
          <p:nvPr/>
        </p:nvSpPr>
        <p:spPr>
          <a:xfrm>
            <a:off x="9692640" y="4663440"/>
            <a:ext cx="2011680" cy="1005840"/>
          </a:xfrm>
          <a:prstGeom prst="rect">
            <a:avLst/>
          </a:prstGeom>
          <a:noFill/>
          <a:ln/>
        </p:spPr>
        <p:txBody>
          <a:bodyPr wrap="square" lIns="0" tIns="0" rIns="0" bIns="0" rtlCol="0" anchor="t"/>
          <a:lstStyle/>
          <a:p>
            <a:pPr marL="0" indent="0">
              <a:buNone/>
            </a:pPr>
            <a:r>
              <a:rPr lang="en-US" sz="1500" dirty="0">
                <a:solidFill>
                  <a:srgbClr val="2B2A3A"/>
                </a:solidFill>
                <a:latin typeface="Calibri" pitchFamily="34" charset="0"/>
                <a:ea typeface="Calibri" pitchFamily="34" charset="-122"/>
                <a:cs typeface="Calibri" pitchFamily="34" charset="-120"/>
              </a:rPr>
              <a:t>Participation without further harm</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NEW THREATS AND EMERGING TRENDS</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What is changing: CSAM and recruitment</a:t>
            </a:r>
            <a:endParaRPr lang="en-US" sz="3200" dirty="0"/>
          </a:p>
        </p:txBody>
      </p:sp>
      <p:sp>
        <p:nvSpPr>
          <p:cNvPr id="4" name="Shape 2"/>
          <p:cNvSpPr/>
          <p:nvPr/>
        </p:nvSpPr>
        <p:spPr>
          <a:xfrm>
            <a:off x="548640" y="1554480"/>
            <a:ext cx="5422392" cy="4526280"/>
          </a:xfrm>
          <a:prstGeom prst="roundRect">
            <a:avLst>
              <a:gd name="adj" fmla="val 1616"/>
            </a:avLst>
          </a:prstGeom>
          <a:solidFill>
            <a:srgbClr val="35245F"/>
          </a:solidFill>
          <a:ln w="12700">
            <a:solidFill>
              <a:srgbClr val="35245F"/>
            </a:solidFill>
            <a:prstDash val="solid"/>
          </a:ln>
        </p:spPr>
      </p:sp>
      <p:sp>
        <p:nvSpPr>
          <p:cNvPr id="5" name="Text 3"/>
          <p:cNvSpPr txBox="1"/>
          <p:nvPr/>
        </p:nvSpPr>
        <p:spPr>
          <a:xfrm>
            <a:off x="868680" y="1783080"/>
            <a:ext cx="4846320" cy="365760"/>
          </a:xfrm>
          <a:prstGeom prst="rect">
            <a:avLst/>
          </a:prstGeom>
          <a:noFill/>
          <a:ln/>
        </p:spPr>
        <p:txBody>
          <a:bodyPr wrap="square" lIns="0" tIns="0" rIns="0" bIns="0" rtlCol="0" anchor="t"/>
          <a:lstStyle/>
          <a:p>
            <a:pPr marL="0" indent="0">
              <a:buNone/>
            </a:pPr>
            <a:r>
              <a:rPr lang="en-US" sz="1200" b="1" kern="0" spc="100" dirty="0">
                <a:solidFill>
                  <a:srgbClr val="F0A265"/>
                </a:solidFill>
                <a:latin typeface="Calibri" pitchFamily="34" charset="0"/>
                <a:ea typeface="Calibri" pitchFamily="34" charset="-122"/>
                <a:cs typeface="Calibri" pitchFamily="34" charset="-120"/>
              </a:rPr>
              <a:t>ONLINE CHILD SEXUAL ABUSE MATERIAL</a:t>
            </a:r>
            <a:endParaRPr lang="en-US" sz="1200" dirty="0"/>
          </a:p>
        </p:txBody>
      </p:sp>
      <p:sp>
        <p:nvSpPr>
          <p:cNvPr id="6" name="Shape 4"/>
          <p:cNvSpPr/>
          <p:nvPr/>
        </p:nvSpPr>
        <p:spPr>
          <a:xfrm>
            <a:off x="868680" y="2359152"/>
            <a:ext cx="146304" cy="146304"/>
          </a:xfrm>
          <a:prstGeom prst="ellipse">
            <a:avLst/>
          </a:prstGeom>
          <a:solidFill>
            <a:srgbClr val="F0A265"/>
          </a:solidFill>
          <a:ln w="12700">
            <a:solidFill>
              <a:srgbClr val="F0A265"/>
            </a:solidFill>
            <a:prstDash val="solid"/>
          </a:ln>
        </p:spPr>
      </p:sp>
      <p:sp>
        <p:nvSpPr>
          <p:cNvPr id="7" name="Text 5"/>
          <p:cNvSpPr txBox="1"/>
          <p:nvPr/>
        </p:nvSpPr>
        <p:spPr>
          <a:xfrm>
            <a:off x="1188720" y="2240280"/>
            <a:ext cx="4663440" cy="713232"/>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Reports keep rising sharply year on year, faster than services can respond.</a:t>
            </a:r>
            <a:endParaRPr lang="en-US" sz="1400" dirty="0"/>
          </a:p>
        </p:txBody>
      </p:sp>
      <p:sp>
        <p:nvSpPr>
          <p:cNvPr id="8" name="Shape 6"/>
          <p:cNvSpPr/>
          <p:nvPr/>
        </p:nvSpPr>
        <p:spPr>
          <a:xfrm>
            <a:off x="868680" y="3127248"/>
            <a:ext cx="146304" cy="146304"/>
          </a:xfrm>
          <a:prstGeom prst="ellipse">
            <a:avLst/>
          </a:prstGeom>
          <a:solidFill>
            <a:srgbClr val="F0A265"/>
          </a:solidFill>
          <a:ln w="12700">
            <a:solidFill>
              <a:srgbClr val="F0A265"/>
            </a:solidFill>
            <a:prstDash val="solid"/>
          </a:ln>
        </p:spPr>
      </p:sp>
      <p:sp>
        <p:nvSpPr>
          <p:cNvPr id="9" name="Text 7"/>
          <p:cNvSpPr txBox="1"/>
          <p:nvPr/>
        </p:nvSpPr>
        <p:spPr>
          <a:xfrm>
            <a:off x="1188720" y="3008376"/>
            <a:ext cx="4663440" cy="713232"/>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Sextortion turns a child’s own images into a tool of coercion.</a:t>
            </a:r>
            <a:endParaRPr lang="en-US" sz="1400" dirty="0"/>
          </a:p>
        </p:txBody>
      </p:sp>
      <p:sp>
        <p:nvSpPr>
          <p:cNvPr id="10" name="Shape 8"/>
          <p:cNvSpPr/>
          <p:nvPr/>
        </p:nvSpPr>
        <p:spPr>
          <a:xfrm>
            <a:off x="868680" y="3895344"/>
            <a:ext cx="146304" cy="146304"/>
          </a:xfrm>
          <a:prstGeom prst="ellipse">
            <a:avLst/>
          </a:prstGeom>
          <a:solidFill>
            <a:srgbClr val="F0A265"/>
          </a:solidFill>
          <a:ln w="12700">
            <a:solidFill>
              <a:srgbClr val="F0A265"/>
            </a:solidFill>
            <a:prstDash val="solid"/>
          </a:ln>
        </p:spPr>
      </p:sp>
      <p:sp>
        <p:nvSpPr>
          <p:cNvPr id="11" name="Text 9"/>
          <p:cNvSpPr txBox="1"/>
          <p:nvPr/>
        </p:nvSpPr>
        <p:spPr>
          <a:xfrm>
            <a:off x="1188720" y="3776472"/>
            <a:ext cx="4663440" cy="713232"/>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AI-generated and deepfake material is emerging faster than detection tools.</a:t>
            </a:r>
            <a:endParaRPr lang="en-US" sz="1400" dirty="0"/>
          </a:p>
        </p:txBody>
      </p:sp>
      <p:sp>
        <p:nvSpPr>
          <p:cNvPr id="12" name="Shape 10"/>
          <p:cNvSpPr/>
          <p:nvPr/>
        </p:nvSpPr>
        <p:spPr>
          <a:xfrm>
            <a:off x="868680" y="4663440"/>
            <a:ext cx="146304" cy="146304"/>
          </a:xfrm>
          <a:prstGeom prst="ellipse">
            <a:avLst/>
          </a:prstGeom>
          <a:solidFill>
            <a:srgbClr val="F0A265"/>
          </a:solidFill>
          <a:ln w="12700">
            <a:solidFill>
              <a:srgbClr val="F0A265"/>
            </a:solidFill>
            <a:prstDash val="solid"/>
          </a:ln>
        </p:spPr>
      </p:sp>
      <p:sp>
        <p:nvSpPr>
          <p:cNvPr id="13" name="Text 11"/>
          <p:cNvSpPr txBox="1"/>
          <p:nvPr/>
        </p:nvSpPr>
        <p:spPr>
          <a:xfrm>
            <a:off x="1188720" y="4544568"/>
            <a:ext cx="4663440" cy="713232"/>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Livestreamed abuse is harder to detect, stop and prosecute than stored files.</a:t>
            </a:r>
            <a:endParaRPr lang="en-US" sz="1400" dirty="0"/>
          </a:p>
        </p:txBody>
      </p:sp>
      <p:sp>
        <p:nvSpPr>
          <p:cNvPr id="14" name="Shape 12"/>
          <p:cNvSpPr/>
          <p:nvPr/>
        </p:nvSpPr>
        <p:spPr>
          <a:xfrm>
            <a:off x="868680" y="5431536"/>
            <a:ext cx="146304" cy="146304"/>
          </a:xfrm>
          <a:prstGeom prst="ellipse">
            <a:avLst/>
          </a:prstGeom>
          <a:solidFill>
            <a:srgbClr val="F0A265"/>
          </a:solidFill>
          <a:ln w="12700">
            <a:solidFill>
              <a:srgbClr val="F0A265"/>
            </a:solidFill>
            <a:prstDash val="solid"/>
          </a:ln>
        </p:spPr>
      </p:sp>
      <p:sp>
        <p:nvSpPr>
          <p:cNvPr id="15" name="Text 13"/>
          <p:cNvSpPr txBox="1"/>
          <p:nvPr/>
        </p:nvSpPr>
        <p:spPr>
          <a:xfrm>
            <a:off x="1188720" y="5312664"/>
            <a:ext cx="4663440" cy="713232"/>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Material moves fast across borders and encrypted platforms, so removal is a race against time.</a:t>
            </a:r>
            <a:endParaRPr lang="en-US" sz="1400" dirty="0"/>
          </a:p>
        </p:txBody>
      </p:sp>
      <p:sp>
        <p:nvSpPr>
          <p:cNvPr id="16" name="Shape 14"/>
          <p:cNvSpPr/>
          <p:nvPr/>
        </p:nvSpPr>
        <p:spPr>
          <a:xfrm>
            <a:off x="6217920" y="1554480"/>
            <a:ext cx="5422392" cy="4526280"/>
          </a:xfrm>
          <a:prstGeom prst="roundRect">
            <a:avLst>
              <a:gd name="adj" fmla="val 1616"/>
            </a:avLst>
          </a:prstGeom>
          <a:solidFill>
            <a:srgbClr val="EEEBF6"/>
          </a:solidFill>
          <a:ln w="12700">
            <a:solidFill>
              <a:srgbClr val="EEEBF6"/>
            </a:solidFill>
            <a:prstDash val="solid"/>
          </a:ln>
        </p:spPr>
      </p:sp>
      <p:sp>
        <p:nvSpPr>
          <p:cNvPr id="17" name="Text 15"/>
          <p:cNvSpPr txBox="1"/>
          <p:nvPr/>
        </p:nvSpPr>
        <p:spPr>
          <a:xfrm>
            <a:off x="6537960" y="1783080"/>
            <a:ext cx="4846320" cy="365760"/>
          </a:xfrm>
          <a:prstGeom prst="rect">
            <a:avLst/>
          </a:prstGeom>
          <a:noFill/>
          <a:ln/>
        </p:spPr>
        <p:txBody>
          <a:bodyPr wrap="square" lIns="0" tIns="0" rIns="0" bIns="0" rtlCol="0" anchor="t"/>
          <a:lstStyle/>
          <a:p>
            <a:pPr marL="0" indent="0">
              <a:buNone/>
            </a:pPr>
            <a:r>
              <a:rPr lang="en-US" sz="1200" b="1" kern="0" spc="100" dirty="0">
                <a:solidFill>
                  <a:srgbClr val="E97030"/>
                </a:solidFill>
                <a:latin typeface="Calibri" pitchFamily="34" charset="0"/>
                <a:ea typeface="Calibri" pitchFamily="34" charset="-122"/>
                <a:cs typeface="Calibri" pitchFamily="34" charset="-120"/>
              </a:rPr>
              <a:t>RECRUITMENT INTO CRIMINAL AND ARMED GROUPS</a:t>
            </a:r>
            <a:endParaRPr lang="en-US" sz="1200" dirty="0"/>
          </a:p>
        </p:txBody>
      </p:sp>
      <p:sp>
        <p:nvSpPr>
          <p:cNvPr id="18" name="Shape 16"/>
          <p:cNvSpPr/>
          <p:nvPr/>
        </p:nvSpPr>
        <p:spPr>
          <a:xfrm>
            <a:off x="6537960" y="2359152"/>
            <a:ext cx="146304" cy="146304"/>
          </a:xfrm>
          <a:prstGeom prst="ellipse">
            <a:avLst/>
          </a:prstGeom>
          <a:solidFill>
            <a:srgbClr val="E97030"/>
          </a:solidFill>
          <a:ln w="12700">
            <a:solidFill>
              <a:srgbClr val="E97030"/>
            </a:solidFill>
            <a:prstDash val="solid"/>
          </a:ln>
        </p:spPr>
      </p:sp>
      <p:sp>
        <p:nvSpPr>
          <p:cNvPr id="19" name="Text 17"/>
          <p:cNvSpPr txBox="1"/>
          <p:nvPr/>
        </p:nvSpPr>
        <p:spPr>
          <a:xfrm>
            <a:off x="6858000" y="2240280"/>
            <a:ext cx="4572000" cy="713232"/>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Recruitment increasingly starts online: gaming platforms, social media and encrypted chats replace a physical approach.</a:t>
            </a:r>
            <a:endParaRPr lang="en-US" sz="1400" dirty="0"/>
          </a:p>
        </p:txBody>
      </p:sp>
      <p:sp>
        <p:nvSpPr>
          <p:cNvPr id="20" name="Shape 18"/>
          <p:cNvSpPr/>
          <p:nvPr/>
        </p:nvSpPr>
        <p:spPr>
          <a:xfrm>
            <a:off x="6537960" y="3127248"/>
            <a:ext cx="146304" cy="146304"/>
          </a:xfrm>
          <a:prstGeom prst="ellipse">
            <a:avLst/>
          </a:prstGeom>
          <a:solidFill>
            <a:srgbClr val="E97030"/>
          </a:solidFill>
          <a:ln w="12700">
            <a:solidFill>
              <a:srgbClr val="E97030"/>
            </a:solidFill>
            <a:prstDash val="solid"/>
          </a:ln>
        </p:spPr>
      </p:sp>
      <p:sp>
        <p:nvSpPr>
          <p:cNvPr id="21" name="Text 19"/>
          <p:cNvSpPr txBox="1"/>
          <p:nvPr/>
        </p:nvSpPr>
        <p:spPr>
          <a:xfrm>
            <a:off x="6858000" y="3008376"/>
            <a:ext cx="4572000" cy="713232"/>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Exploited children are pressured to recruit others, so peer networks spread the harm.</a:t>
            </a:r>
            <a:endParaRPr lang="en-US" sz="1400" dirty="0"/>
          </a:p>
        </p:txBody>
      </p:sp>
      <p:sp>
        <p:nvSpPr>
          <p:cNvPr id="22" name="Shape 20"/>
          <p:cNvSpPr/>
          <p:nvPr/>
        </p:nvSpPr>
        <p:spPr>
          <a:xfrm>
            <a:off x="6537960" y="3895344"/>
            <a:ext cx="146304" cy="146304"/>
          </a:xfrm>
          <a:prstGeom prst="ellipse">
            <a:avLst/>
          </a:prstGeom>
          <a:solidFill>
            <a:srgbClr val="E97030"/>
          </a:solidFill>
          <a:ln w="12700">
            <a:solidFill>
              <a:srgbClr val="E97030"/>
            </a:solidFill>
            <a:prstDash val="solid"/>
          </a:ln>
        </p:spPr>
      </p:sp>
      <p:sp>
        <p:nvSpPr>
          <p:cNvPr id="23" name="Text 21"/>
          <p:cNvSpPr txBox="1"/>
          <p:nvPr/>
        </p:nvSpPr>
        <p:spPr>
          <a:xfrm>
            <a:off x="6858000" y="3776472"/>
            <a:ext cx="4572000" cy="713232"/>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Recruitment overlaps with trafficking and forced criminality, blurring victim and offender lines.</a:t>
            </a:r>
            <a:endParaRPr lang="en-US" sz="1400" dirty="0"/>
          </a:p>
        </p:txBody>
      </p:sp>
      <p:sp>
        <p:nvSpPr>
          <p:cNvPr id="24" name="Shape 22"/>
          <p:cNvSpPr/>
          <p:nvPr/>
        </p:nvSpPr>
        <p:spPr>
          <a:xfrm>
            <a:off x="6537960" y="4663440"/>
            <a:ext cx="146304" cy="146304"/>
          </a:xfrm>
          <a:prstGeom prst="ellipse">
            <a:avLst/>
          </a:prstGeom>
          <a:solidFill>
            <a:srgbClr val="E97030"/>
          </a:solidFill>
          <a:ln w="12700">
            <a:solidFill>
              <a:srgbClr val="E97030"/>
            </a:solidFill>
            <a:prstDash val="solid"/>
          </a:ln>
        </p:spPr>
      </p:sp>
      <p:sp>
        <p:nvSpPr>
          <p:cNvPr id="25" name="Text 23"/>
          <p:cNvSpPr txBox="1"/>
          <p:nvPr/>
        </p:nvSpPr>
        <p:spPr>
          <a:xfrm>
            <a:off x="6858000" y="4544568"/>
            <a:ext cx="4572000" cy="713232"/>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Networks use money, belonging and “missions” to draw children in.</a:t>
            </a:r>
            <a:endParaRPr lang="en-US" sz="1400" dirty="0"/>
          </a:p>
        </p:txBody>
      </p:sp>
      <p:sp>
        <p:nvSpPr>
          <p:cNvPr id="26" name="Shape 24"/>
          <p:cNvSpPr/>
          <p:nvPr/>
        </p:nvSpPr>
        <p:spPr>
          <a:xfrm>
            <a:off x="6537960" y="5431536"/>
            <a:ext cx="146304" cy="146304"/>
          </a:xfrm>
          <a:prstGeom prst="ellipse">
            <a:avLst/>
          </a:prstGeom>
          <a:solidFill>
            <a:srgbClr val="E97030"/>
          </a:solidFill>
          <a:ln w="12700">
            <a:solidFill>
              <a:srgbClr val="E97030"/>
            </a:solidFill>
            <a:prstDash val="solid"/>
          </a:ln>
        </p:spPr>
      </p:sp>
      <p:sp>
        <p:nvSpPr>
          <p:cNvPr id="27" name="Text 25"/>
          <p:cNvSpPr txBox="1"/>
          <p:nvPr/>
        </p:nvSpPr>
        <p:spPr>
          <a:xfrm>
            <a:off x="6858000" y="5312664"/>
            <a:ext cx="4572000" cy="713232"/>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Groups adapt quickly to new platforms and new safeguards.</a:t>
            </a:r>
            <a:endParaRPr lang="en-US" sz="1400" dirty="0"/>
          </a:p>
        </p:txBody>
      </p:sp>
      <p:sp>
        <p:nvSpPr>
          <p:cNvPr id="28" name="Text 26"/>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NEW THREATS AND EMERGING TRENDS</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How offenders reach children online</a:t>
            </a:r>
            <a:endParaRPr lang="en-US" sz="3200" dirty="0"/>
          </a:p>
        </p:txBody>
      </p:sp>
      <p:sp>
        <p:nvSpPr>
          <p:cNvPr id="4" name="Shape 2"/>
          <p:cNvSpPr/>
          <p:nvPr/>
        </p:nvSpPr>
        <p:spPr>
          <a:xfrm>
            <a:off x="548640" y="1508760"/>
            <a:ext cx="2606040" cy="1463040"/>
          </a:xfrm>
          <a:prstGeom prst="roundRect">
            <a:avLst>
              <a:gd name="adj" fmla="val 5000"/>
            </a:avLst>
          </a:prstGeom>
          <a:solidFill>
            <a:srgbClr val="EEEBF6"/>
          </a:solidFill>
          <a:ln w="12700">
            <a:solidFill>
              <a:srgbClr val="EEEBF6"/>
            </a:solidFill>
            <a:prstDash val="solid"/>
          </a:ln>
        </p:spPr>
      </p:sp>
      <p:sp>
        <p:nvSpPr>
          <p:cNvPr id="5" name="Text 3"/>
          <p:cNvSpPr txBox="1"/>
          <p:nvPr/>
        </p:nvSpPr>
        <p:spPr>
          <a:xfrm>
            <a:off x="777240" y="169164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Fake peer profiles</a:t>
            </a:r>
            <a:endParaRPr lang="en-US" sz="1700" dirty="0"/>
          </a:p>
        </p:txBody>
      </p:sp>
      <p:sp>
        <p:nvSpPr>
          <p:cNvPr id="6" name="Text 4"/>
          <p:cNvSpPr txBox="1"/>
          <p:nvPr/>
        </p:nvSpPr>
        <p:spPr>
          <a:xfrm>
            <a:off x="777240" y="210312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Adults pose as teenagers, or as a “sister” or “girlfriend”.</a:t>
            </a:r>
            <a:endParaRPr lang="en-US" sz="1300" dirty="0"/>
          </a:p>
        </p:txBody>
      </p:sp>
      <p:sp>
        <p:nvSpPr>
          <p:cNvPr id="7" name="Shape 5"/>
          <p:cNvSpPr/>
          <p:nvPr/>
        </p:nvSpPr>
        <p:spPr>
          <a:xfrm>
            <a:off x="3383280" y="1508760"/>
            <a:ext cx="2606040" cy="1463040"/>
          </a:xfrm>
          <a:prstGeom prst="roundRect">
            <a:avLst>
              <a:gd name="adj" fmla="val 5000"/>
            </a:avLst>
          </a:prstGeom>
          <a:solidFill>
            <a:srgbClr val="EEEBF6"/>
          </a:solidFill>
          <a:ln w="12700">
            <a:solidFill>
              <a:srgbClr val="EEEBF6"/>
            </a:solidFill>
            <a:prstDash val="solid"/>
          </a:ln>
        </p:spPr>
      </p:sp>
      <p:sp>
        <p:nvSpPr>
          <p:cNvPr id="8" name="Text 6"/>
          <p:cNvSpPr txBox="1"/>
          <p:nvPr/>
        </p:nvSpPr>
        <p:spPr>
          <a:xfrm>
            <a:off x="3611880" y="169164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Private channels</a:t>
            </a:r>
            <a:endParaRPr lang="en-US" sz="1700" dirty="0"/>
          </a:p>
        </p:txBody>
      </p:sp>
      <p:sp>
        <p:nvSpPr>
          <p:cNvPr id="9" name="Text 7"/>
          <p:cNvSpPr txBox="1"/>
          <p:nvPr/>
        </p:nvSpPr>
        <p:spPr>
          <a:xfrm>
            <a:off x="3611880" y="210312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Chats move to encrypted or gaming apps to avoid moderation.</a:t>
            </a:r>
            <a:endParaRPr lang="en-US" sz="1300" dirty="0"/>
          </a:p>
        </p:txBody>
      </p:sp>
      <p:sp>
        <p:nvSpPr>
          <p:cNvPr id="10" name="Shape 8"/>
          <p:cNvSpPr/>
          <p:nvPr/>
        </p:nvSpPr>
        <p:spPr>
          <a:xfrm>
            <a:off x="6217920" y="1508760"/>
            <a:ext cx="2606040" cy="1463040"/>
          </a:xfrm>
          <a:prstGeom prst="roundRect">
            <a:avLst>
              <a:gd name="adj" fmla="val 5000"/>
            </a:avLst>
          </a:prstGeom>
          <a:solidFill>
            <a:srgbClr val="EEEBF6"/>
          </a:solidFill>
          <a:ln w="12700">
            <a:solidFill>
              <a:srgbClr val="EEEBF6"/>
            </a:solidFill>
            <a:prstDash val="solid"/>
          </a:ln>
        </p:spPr>
      </p:sp>
      <p:sp>
        <p:nvSpPr>
          <p:cNvPr id="11" name="Text 9"/>
          <p:cNvSpPr txBox="1"/>
          <p:nvPr/>
        </p:nvSpPr>
        <p:spPr>
          <a:xfrm>
            <a:off x="6446520" y="169164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Romantic grooming</a:t>
            </a:r>
            <a:endParaRPr lang="en-US" sz="1700" dirty="0"/>
          </a:p>
        </p:txBody>
      </p:sp>
      <p:sp>
        <p:nvSpPr>
          <p:cNvPr id="12" name="Text 10"/>
          <p:cNvSpPr txBox="1"/>
          <p:nvPr/>
        </p:nvSpPr>
        <p:spPr>
          <a:xfrm>
            <a:off x="6446520" y="210312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The “lover boy” method builds dependency and isolation.</a:t>
            </a:r>
            <a:endParaRPr lang="en-US" sz="1300" dirty="0"/>
          </a:p>
        </p:txBody>
      </p:sp>
      <p:sp>
        <p:nvSpPr>
          <p:cNvPr id="13" name="Shape 11"/>
          <p:cNvSpPr/>
          <p:nvPr/>
        </p:nvSpPr>
        <p:spPr>
          <a:xfrm>
            <a:off x="9052560" y="1508760"/>
            <a:ext cx="2606040" cy="1463040"/>
          </a:xfrm>
          <a:prstGeom prst="roundRect">
            <a:avLst>
              <a:gd name="adj" fmla="val 5000"/>
            </a:avLst>
          </a:prstGeom>
          <a:solidFill>
            <a:srgbClr val="EEEBF6"/>
          </a:solidFill>
          <a:ln w="12700">
            <a:solidFill>
              <a:srgbClr val="EEEBF6"/>
            </a:solidFill>
            <a:prstDash val="solid"/>
          </a:ln>
        </p:spPr>
      </p:sp>
      <p:sp>
        <p:nvSpPr>
          <p:cNvPr id="14" name="Text 12"/>
          <p:cNvSpPr txBox="1"/>
          <p:nvPr/>
        </p:nvSpPr>
        <p:spPr>
          <a:xfrm>
            <a:off x="9281160" y="169164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False offers</a:t>
            </a:r>
            <a:endParaRPr lang="en-US" sz="1700" dirty="0"/>
          </a:p>
        </p:txBody>
      </p:sp>
      <p:sp>
        <p:nvSpPr>
          <p:cNvPr id="15" name="Text 13"/>
          <p:cNvSpPr txBox="1"/>
          <p:nvPr/>
        </p:nvSpPr>
        <p:spPr>
          <a:xfrm>
            <a:off x="9281160" y="210312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Job, modelling or sponsorship offers promise money or travel.</a:t>
            </a:r>
            <a:endParaRPr lang="en-US" sz="1300" dirty="0"/>
          </a:p>
        </p:txBody>
      </p:sp>
      <p:sp>
        <p:nvSpPr>
          <p:cNvPr id="16" name="Shape 14"/>
          <p:cNvSpPr/>
          <p:nvPr/>
        </p:nvSpPr>
        <p:spPr>
          <a:xfrm>
            <a:off x="548640" y="3154680"/>
            <a:ext cx="2606040" cy="1463040"/>
          </a:xfrm>
          <a:prstGeom prst="roundRect">
            <a:avLst>
              <a:gd name="adj" fmla="val 5000"/>
            </a:avLst>
          </a:prstGeom>
          <a:solidFill>
            <a:srgbClr val="EEEBF6"/>
          </a:solidFill>
          <a:ln w="12700">
            <a:solidFill>
              <a:srgbClr val="EEEBF6"/>
            </a:solidFill>
            <a:prstDash val="solid"/>
          </a:ln>
        </p:spPr>
      </p:sp>
      <p:sp>
        <p:nvSpPr>
          <p:cNvPr id="17" name="Text 15"/>
          <p:cNvSpPr txBox="1"/>
          <p:nvPr/>
        </p:nvSpPr>
        <p:spPr>
          <a:xfrm>
            <a:off x="777240" y="333756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Sextortion</a:t>
            </a:r>
            <a:endParaRPr lang="en-US" sz="1700" dirty="0"/>
          </a:p>
        </p:txBody>
      </p:sp>
      <p:sp>
        <p:nvSpPr>
          <p:cNvPr id="18" name="Text 16"/>
          <p:cNvSpPr txBox="1"/>
          <p:nvPr/>
        </p:nvSpPr>
        <p:spPr>
          <a:xfrm>
            <a:off x="777240" y="374904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Intimate images are requested, then used for blackmail.</a:t>
            </a:r>
            <a:endParaRPr lang="en-US" sz="1300" dirty="0"/>
          </a:p>
        </p:txBody>
      </p:sp>
      <p:sp>
        <p:nvSpPr>
          <p:cNvPr id="19" name="Shape 17"/>
          <p:cNvSpPr/>
          <p:nvPr/>
        </p:nvSpPr>
        <p:spPr>
          <a:xfrm>
            <a:off x="3383280" y="3154680"/>
            <a:ext cx="2606040" cy="1463040"/>
          </a:xfrm>
          <a:prstGeom prst="roundRect">
            <a:avLst>
              <a:gd name="adj" fmla="val 5000"/>
            </a:avLst>
          </a:prstGeom>
          <a:solidFill>
            <a:srgbClr val="EEEBF6"/>
          </a:solidFill>
          <a:ln w="12700">
            <a:solidFill>
              <a:srgbClr val="EEEBF6"/>
            </a:solidFill>
            <a:prstDash val="solid"/>
          </a:ln>
        </p:spPr>
      </p:sp>
      <p:sp>
        <p:nvSpPr>
          <p:cNvPr id="20" name="Text 18"/>
          <p:cNvSpPr txBox="1"/>
          <p:nvPr/>
        </p:nvSpPr>
        <p:spPr>
          <a:xfrm>
            <a:off x="3611880" y="333756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Peer recruitment</a:t>
            </a:r>
            <a:endParaRPr lang="en-US" sz="1700" dirty="0"/>
          </a:p>
        </p:txBody>
      </p:sp>
      <p:sp>
        <p:nvSpPr>
          <p:cNvPr id="21" name="Text 19"/>
          <p:cNvSpPr txBox="1"/>
          <p:nvPr/>
        </p:nvSpPr>
        <p:spPr>
          <a:xfrm>
            <a:off x="3611880" y="374904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Exploited young people are pushed to recruit others.</a:t>
            </a:r>
            <a:endParaRPr lang="en-US" sz="1300" dirty="0"/>
          </a:p>
        </p:txBody>
      </p:sp>
      <p:sp>
        <p:nvSpPr>
          <p:cNvPr id="22" name="Shape 20"/>
          <p:cNvSpPr/>
          <p:nvPr/>
        </p:nvSpPr>
        <p:spPr>
          <a:xfrm>
            <a:off x="6217920" y="3154680"/>
            <a:ext cx="2606040" cy="1463040"/>
          </a:xfrm>
          <a:prstGeom prst="roundRect">
            <a:avLst>
              <a:gd name="adj" fmla="val 5000"/>
            </a:avLst>
          </a:prstGeom>
          <a:solidFill>
            <a:srgbClr val="EEEBF6"/>
          </a:solidFill>
          <a:ln w="12700">
            <a:solidFill>
              <a:srgbClr val="EEEBF6"/>
            </a:solidFill>
            <a:prstDash val="solid"/>
          </a:ln>
        </p:spPr>
      </p:sp>
      <p:sp>
        <p:nvSpPr>
          <p:cNvPr id="23" name="Text 21"/>
          <p:cNvSpPr txBox="1"/>
          <p:nvPr/>
        </p:nvSpPr>
        <p:spPr>
          <a:xfrm>
            <a:off x="6446520" y="333756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Coded language</a:t>
            </a:r>
            <a:endParaRPr lang="en-US" sz="1700" dirty="0"/>
          </a:p>
        </p:txBody>
      </p:sp>
      <p:sp>
        <p:nvSpPr>
          <p:cNvPr id="24" name="Text 22"/>
          <p:cNvSpPr txBox="1"/>
          <p:nvPr/>
        </p:nvSpPr>
        <p:spPr>
          <a:xfrm>
            <a:off x="6446520" y="374904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Emojis and slang hide adverts and chats from filters.</a:t>
            </a:r>
            <a:endParaRPr lang="en-US" sz="1300" dirty="0"/>
          </a:p>
        </p:txBody>
      </p:sp>
      <p:sp>
        <p:nvSpPr>
          <p:cNvPr id="25" name="Shape 23"/>
          <p:cNvSpPr/>
          <p:nvPr/>
        </p:nvSpPr>
        <p:spPr>
          <a:xfrm>
            <a:off x="9052560" y="3154680"/>
            <a:ext cx="2606040" cy="1463040"/>
          </a:xfrm>
          <a:prstGeom prst="roundRect">
            <a:avLst>
              <a:gd name="adj" fmla="val 5000"/>
            </a:avLst>
          </a:prstGeom>
          <a:solidFill>
            <a:srgbClr val="EEEBF6"/>
          </a:solidFill>
          <a:ln w="12700">
            <a:solidFill>
              <a:srgbClr val="EEEBF6"/>
            </a:solidFill>
            <a:prstDash val="solid"/>
          </a:ln>
        </p:spPr>
      </p:sp>
      <p:sp>
        <p:nvSpPr>
          <p:cNvPr id="26" name="Text 24"/>
          <p:cNvSpPr txBox="1"/>
          <p:nvPr/>
        </p:nvSpPr>
        <p:spPr>
          <a:xfrm>
            <a:off x="9281160" y="3337560"/>
            <a:ext cx="2194560" cy="365760"/>
          </a:xfrm>
          <a:prstGeom prst="rect">
            <a:avLst/>
          </a:prstGeom>
          <a:noFill/>
          <a:ln/>
        </p:spPr>
        <p:txBody>
          <a:bodyPr wrap="square" lIns="0" tIns="0" rIns="0" bIns="0" rtlCol="0" anchor="t"/>
          <a:lstStyle/>
          <a:p>
            <a:pPr marL="0" indent="0">
              <a:buNone/>
            </a:pPr>
            <a:r>
              <a:rPr lang="en-US" sz="1700" b="1" dirty="0">
                <a:solidFill>
                  <a:srgbClr val="35245F"/>
                </a:solidFill>
                <a:latin typeface="Cambria" pitchFamily="34" charset="0"/>
                <a:ea typeface="Cambria" pitchFamily="34" charset="-122"/>
                <a:cs typeface="Cambria" pitchFamily="34" charset="-120"/>
              </a:rPr>
              <a:t>AI and deepfakes</a:t>
            </a:r>
            <a:endParaRPr lang="en-US" sz="1700" dirty="0"/>
          </a:p>
        </p:txBody>
      </p:sp>
      <p:sp>
        <p:nvSpPr>
          <p:cNvPr id="27" name="Text 25"/>
          <p:cNvSpPr txBox="1"/>
          <p:nvPr/>
        </p:nvSpPr>
        <p:spPr>
          <a:xfrm>
            <a:off x="9281160" y="3749040"/>
            <a:ext cx="2194560" cy="777240"/>
          </a:xfrm>
          <a:prstGeom prst="rect">
            <a:avLst/>
          </a:prstGeom>
          <a:noFill/>
          <a:ln/>
        </p:spPr>
        <p:txBody>
          <a:bodyPr wrap="square" lIns="0" tIns="0" rIns="0" bIns="0" rtlCol="0" anchor="t"/>
          <a:lstStyle/>
          <a:p>
            <a:pPr marL="0" indent="0">
              <a:buNone/>
            </a:pPr>
            <a:r>
              <a:rPr lang="en-US" sz="1300" dirty="0">
                <a:solidFill>
                  <a:srgbClr val="2B2A3A"/>
                </a:solidFill>
                <a:latin typeface="Calibri" pitchFamily="34" charset="0"/>
                <a:ea typeface="Calibri" pitchFamily="34" charset="-122"/>
                <a:cs typeface="Calibri" pitchFamily="34" charset="-120"/>
              </a:rPr>
              <a:t>Synthetic personas and fake nudes deceive and trap children.</a:t>
            </a:r>
            <a:endParaRPr lang="en-US" sz="1300" dirty="0"/>
          </a:p>
        </p:txBody>
      </p:sp>
      <p:sp>
        <p:nvSpPr>
          <p:cNvPr id="28" name="Text 26"/>
          <p:cNvSpPr txBox="1"/>
          <p:nvPr/>
        </p:nvSpPr>
        <p:spPr>
          <a:xfrm>
            <a:off x="548640" y="4892040"/>
            <a:ext cx="10972800" cy="320040"/>
          </a:xfrm>
          <a:prstGeom prst="rect">
            <a:avLst/>
          </a:prstGeom>
          <a:noFill/>
          <a:ln/>
        </p:spPr>
        <p:txBody>
          <a:bodyPr wrap="square" lIns="0" tIns="0" rIns="0" bIns="0" rtlCol="0" anchor="t"/>
          <a:lstStyle/>
          <a:p>
            <a:pPr marL="0" indent="0">
              <a:buNone/>
            </a:pPr>
            <a:r>
              <a:rPr lang="en-US" sz="1400" b="1" dirty="0">
                <a:solidFill>
                  <a:srgbClr val="35245F"/>
                </a:solidFill>
                <a:latin typeface="Calibri" pitchFamily="34" charset="0"/>
                <a:ea typeface="Calibri" pitchFamily="34" charset="-122"/>
                <a:cs typeface="Calibri" pitchFamily="34" charset="-120"/>
              </a:rPr>
              <a:t>Grooming usually moves through five overlapping stages</a:t>
            </a:r>
            <a:endParaRPr lang="en-US" sz="1400" dirty="0"/>
          </a:p>
        </p:txBody>
      </p:sp>
      <p:sp>
        <p:nvSpPr>
          <p:cNvPr id="29" name="Shape 27"/>
          <p:cNvSpPr/>
          <p:nvPr/>
        </p:nvSpPr>
        <p:spPr>
          <a:xfrm>
            <a:off x="548640" y="5349240"/>
            <a:ext cx="2148840" cy="685800"/>
          </a:xfrm>
          <a:prstGeom prst="chevron">
            <a:avLst/>
          </a:prstGeom>
          <a:solidFill>
            <a:srgbClr val="4A3C82"/>
          </a:solidFill>
          <a:ln w="12700">
            <a:solidFill>
              <a:srgbClr val="FFFFFF"/>
            </a:solidFill>
            <a:prstDash val="solid"/>
          </a:ln>
        </p:spPr>
      </p:sp>
      <p:sp>
        <p:nvSpPr>
          <p:cNvPr id="30" name="Text 28"/>
          <p:cNvSpPr txBox="1"/>
          <p:nvPr/>
        </p:nvSpPr>
        <p:spPr>
          <a:xfrm>
            <a:off x="822960" y="5349240"/>
            <a:ext cx="164592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Friendship</a:t>
            </a:r>
            <a:endParaRPr lang="en-US" sz="1300" dirty="0"/>
          </a:p>
        </p:txBody>
      </p:sp>
      <p:sp>
        <p:nvSpPr>
          <p:cNvPr id="31" name="Shape 29"/>
          <p:cNvSpPr/>
          <p:nvPr/>
        </p:nvSpPr>
        <p:spPr>
          <a:xfrm>
            <a:off x="2788920" y="5349240"/>
            <a:ext cx="2148840" cy="685800"/>
          </a:xfrm>
          <a:prstGeom prst="chevron">
            <a:avLst/>
          </a:prstGeom>
          <a:solidFill>
            <a:srgbClr val="4A3C82"/>
          </a:solidFill>
          <a:ln w="12700">
            <a:solidFill>
              <a:srgbClr val="FFFFFF"/>
            </a:solidFill>
            <a:prstDash val="solid"/>
          </a:ln>
        </p:spPr>
      </p:sp>
      <p:sp>
        <p:nvSpPr>
          <p:cNvPr id="32" name="Text 30"/>
          <p:cNvSpPr txBox="1"/>
          <p:nvPr/>
        </p:nvSpPr>
        <p:spPr>
          <a:xfrm>
            <a:off x="3063240" y="5349240"/>
            <a:ext cx="164592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Trust</a:t>
            </a:r>
            <a:endParaRPr lang="en-US" sz="1300" dirty="0"/>
          </a:p>
        </p:txBody>
      </p:sp>
      <p:sp>
        <p:nvSpPr>
          <p:cNvPr id="33" name="Shape 31"/>
          <p:cNvSpPr/>
          <p:nvPr/>
        </p:nvSpPr>
        <p:spPr>
          <a:xfrm>
            <a:off x="5029200" y="5349240"/>
            <a:ext cx="2148840" cy="685800"/>
          </a:xfrm>
          <a:prstGeom prst="chevron">
            <a:avLst/>
          </a:prstGeom>
          <a:solidFill>
            <a:srgbClr val="5C4A98"/>
          </a:solidFill>
          <a:ln w="12700">
            <a:solidFill>
              <a:srgbClr val="FFFFFF"/>
            </a:solidFill>
            <a:prstDash val="solid"/>
          </a:ln>
        </p:spPr>
      </p:sp>
      <p:sp>
        <p:nvSpPr>
          <p:cNvPr id="34" name="Text 32"/>
          <p:cNvSpPr txBox="1"/>
          <p:nvPr/>
        </p:nvSpPr>
        <p:spPr>
          <a:xfrm>
            <a:off x="5303520" y="5349240"/>
            <a:ext cx="164592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Risk assessment</a:t>
            </a:r>
            <a:endParaRPr lang="en-US" sz="1300" dirty="0"/>
          </a:p>
        </p:txBody>
      </p:sp>
      <p:sp>
        <p:nvSpPr>
          <p:cNvPr id="35" name="Shape 33"/>
          <p:cNvSpPr/>
          <p:nvPr/>
        </p:nvSpPr>
        <p:spPr>
          <a:xfrm>
            <a:off x="7269480" y="5349240"/>
            <a:ext cx="2148840" cy="685800"/>
          </a:xfrm>
          <a:prstGeom prst="chevron">
            <a:avLst/>
          </a:prstGeom>
          <a:solidFill>
            <a:srgbClr val="5C4A98"/>
          </a:solidFill>
          <a:ln w="12700">
            <a:solidFill>
              <a:srgbClr val="FFFFFF"/>
            </a:solidFill>
            <a:prstDash val="solid"/>
          </a:ln>
        </p:spPr>
      </p:sp>
      <p:sp>
        <p:nvSpPr>
          <p:cNvPr id="36" name="Text 34"/>
          <p:cNvSpPr txBox="1"/>
          <p:nvPr/>
        </p:nvSpPr>
        <p:spPr>
          <a:xfrm>
            <a:off x="7543800" y="5349240"/>
            <a:ext cx="164592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Exclusivity</a:t>
            </a:r>
            <a:endParaRPr lang="en-US" sz="1300" dirty="0"/>
          </a:p>
        </p:txBody>
      </p:sp>
      <p:sp>
        <p:nvSpPr>
          <p:cNvPr id="37" name="Shape 35"/>
          <p:cNvSpPr/>
          <p:nvPr/>
        </p:nvSpPr>
        <p:spPr>
          <a:xfrm>
            <a:off x="9509760" y="5349240"/>
            <a:ext cx="2148840" cy="685800"/>
          </a:xfrm>
          <a:prstGeom prst="chevron">
            <a:avLst/>
          </a:prstGeom>
          <a:solidFill>
            <a:srgbClr val="E97030"/>
          </a:solidFill>
          <a:ln w="12700">
            <a:solidFill>
              <a:srgbClr val="FFFFFF"/>
            </a:solidFill>
            <a:prstDash val="solid"/>
          </a:ln>
        </p:spPr>
      </p:sp>
      <p:sp>
        <p:nvSpPr>
          <p:cNvPr id="38" name="Text 36"/>
          <p:cNvSpPr txBox="1"/>
          <p:nvPr/>
        </p:nvSpPr>
        <p:spPr>
          <a:xfrm>
            <a:off x="9784080" y="5349240"/>
            <a:ext cx="164592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Sexual escalation</a:t>
            </a:r>
            <a:endParaRPr lang="en-US" sz="1300" dirty="0"/>
          </a:p>
        </p:txBody>
      </p:sp>
      <p:sp>
        <p:nvSpPr>
          <p:cNvPr id="39" name="Text 37"/>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RECOGNITION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Recognition starts with context</a:t>
            </a:r>
            <a:endParaRPr lang="en-US" sz="3200" dirty="0"/>
          </a:p>
        </p:txBody>
      </p:sp>
      <p:sp>
        <p:nvSpPr>
          <p:cNvPr id="4" name="Shape 2"/>
          <p:cNvSpPr/>
          <p:nvPr/>
        </p:nvSpPr>
        <p:spPr>
          <a:xfrm>
            <a:off x="548640" y="1508760"/>
            <a:ext cx="3493008" cy="1600200"/>
          </a:xfrm>
          <a:prstGeom prst="roundRect">
            <a:avLst>
              <a:gd name="adj" fmla="val 4571"/>
            </a:avLst>
          </a:prstGeom>
          <a:solidFill>
            <a:srgbClr val="EEEBF6"/>
          </a:solidFill>
          <a:ln w="12700">
            <a:solidFill>
              <a:srgbClr val="EEEBF6"/>
            </a:solidFill>
            <a:prstDash val="solid"/>
          </a:ln>
        </p:spPr>
      </p:sp>
      <p:sp>
        <p:nvSpPr>
          <p:cNvPr id="5" name="Text 3"/>
          <p:cNvSpPr txBox="1"/>
          <p:nvPr/>
        </p:nvSpPr>
        <p:spPr>
          <a:xfrm>
            <a:off x="822960" y="1691640"/>
            <a:ext cx="3017520" cy="365760"/>
          </a:xfrm>
          <a:prstGeom prst="rect">
            <a:avLst/>
          </a:prstGeom>
          <a:noFill/>
          <a:ln/>
        </p:spPr>
        <p:txBody>
          <a:bodyPr wrap="square" lIns="0" tIns="0" rIns="0" bIns="0" rtlCol="0" anchor="t"/>
          <a:lstStyle/>
          <a:p>
            <a:pPr marL="0" indent="0">
              <a:buNone/>
            </a:pPr>
            <a:r>
              <a:rPr lang="en-US" sz="1800" b="1" dirty="0">
                <a:solidFill>
                  <a:srgbClr val="35245F"/>
                </a:solidFill>
                <a:latin typeface="Cambria" pitchFamily="34" charset="0"/>
                <a:ea typeface="Cambria" pitchFamily="34" charset="-122"/>
                <a:cs typeface="Cambria" pitchFamily="34" charset="-120"/>
              </a:rPr>
              <a:t>Behaviour</a:t>
            </a:r>
            <a:endParaRPr lang="en-US" sz="1800" dirty="0"/>
          </a:p>
        </p:txBody>
      </p:sp>
      <p:sp>
        <p:nvSpPr>
          <p:cNvPr id="6" name="Text 4"/>
          <p:cNvSpPr txBox="1"/>
          <p:nvPr/>
        </p:nvSpPr>
        <p:spPr>
          <a:xfrm>
            <a:off x="822960" y="2103120"/>
            <a:ext cx="2971800" cy="914400"/>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Sudden changes in behaviour. Fearful, anxious or submissive. Rehearsed or coached stories.</a:t>
            </a:r>
            <a:endParaRPr lang="en-US" sz="1400" dirty="0"/>
          </a:p>
        </p:txBody>
      </p:sp>
      <p:sp>
        <p:nvSpPr>
          <p:cNvPr id="7" name="Shape 5"/>
          <p:cNvSpPr/>
          <p:nvPr/>
        </p:nvSpPr>
        <p:spPr>
          <a:xfrm>
            <a:off x="4315968" y="1508760"/>
            <a:ext cx="3493008" cy="1600200"/>
          </a:xfrm>
          <a:prstGeom prst="roundRect">
            <a:avLst>
              <a:gd name="adj" fmla="val 4571"/>
            </a:avLst>
          </a:prstGeom>
          <a:solidFill>
            <a:srgbClr val="EEEBF6"/>
          </a:solidFill>
          <a:ln w="12700">
            <a:solidFill>
              <a:srgbClr val="EEEBF6"/>
            </a:solidFill>
            <a:prstDash val="solid"/>
          </a:ln>
        </p:spPr>
      </p:sp>
      <p:sp>
        <p:nvSpPr>
          <p:cNvPr id="8" name="Text 6"/>
          <p:cNvSpPr txBox="1"/>
          <p:nvPr/>
        </p:nvSpPr>
        <p:spPr>
          <a:xfrm>
            <a:off x="4590288" y="1691640"/>
            <a:ext cx="3017520" cy="365760"/>
          </a:xfrm>
          <a:prstGeom prst="rect">
            <a:avLst/>
          </a:prstGeom>
          <a:noFill/>
          <a:ln/>
        </p:spPr>
        <p:txBody>
          <a:bodyPr wrap="square" lIns="0" tIns="0" rIns="0" bIns="0" rtlCol="0" anchor="t"/>
          <a:lstStyle/>
          <a:p>
            <a:pPr marL="0" indent="0">
              <a:buNone/>
            </a:pPr>
            <a:r>
              <a:rPr lang="en-US" sz="1800" b="1" dirty="0">
                <a:solidFill>
                  <a:srgbClr val="35245F"/>
                </a:solidFill>
                <a:latin typeface="Cambria" pitchFamily="34" charset="0"/>
                <a:ea typeface="Cambria" pitchFamily="34" charset="-122"/>
                <a:cs typeface="Cambria" pitchFamily="34" charset="-120"/>
              </a:rPr>
              <a:t>School and social life</a:t>
            </a:r>
            <a:endParaRPr lang="en-US" sz="1800" dirty="0"/>
          </a:p>
        </p:txBody>
      </p:sp>
      <p:sp>
        <p:nvSpPr>
          <p:cNvPr id="9" name="Text 7"/>
          <p:cNvSpPr txBox="1"/>
          <p:nvPr/>
        </p:nvSpPr>
        <p:spPr>
          <a:xfrm>
            <a:off x="4590288" y="2103120"/>
            <a:ext cx="2971800" cy="914400"/>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Unexplained absences or falling grades. Running away. Dropping usual activities and friends.</a:t>
            </a:r>
            <a:endParaRPr lang="en-US" sz="1400" dirty="0"/>
          </a:p>
        </p:txBody>
      </p:sp>
      <p:sp>
        <p:nvSpPr>
          <p:cNvPr id="10" name="Shape 8"/>
          <p:cNvSpPr/>
          <p:nvPr/>
        </p:nvSpPr>
        <p:spPr>
          <a:xfrm>
            <a:off x="8083296" y="1508760"/>
            <a:ext cx="3493008" cy="1600200"/>
          </a:xfrm>
          <a:prstGeom prst="roundRect">
            <a:avLst>
              <a:gd name="adj" fmla="val 4571"/>
            </a:avLst>
          </a:prstGeom>
          <a:solidFill>
            <a:srgbClr val="EEEBF6"/>
          </a:solidFill>
          <a:ln w="12700">
            <a:solidFill>
              <a:srgbClr val="EEEBF6"/>
            </a:solidFill>
            <a:prstDash val="solid"/>
          </a:ln>
        </p:spPr>
      </p:sp>
      <p:sp>
        <p:nvSpPr>
          <p:cNvPr id="11" name="Text 9"/>
          <p:cNvSpPr txBox="1"/>
          <p:nvPr/>
        </p:nvSpPr>
        <p:spPr>
          <a:xfrm>
            <a:off x="8357616" y="1691640"/>
            <a:ext cx="3017520" cy="365760"/>
          </a:xfrm>
          <a:prstGeom prst="rect">
            <a:avLst/>
          </a:prstGeom>
          <a:noFill/>
          <a:ln/>
        </p:spPr>
        <p:txBody>
          <a:bodyPr wrap="square" lIns="0" tIns="0" rIns="0" bIns="0" rtlCol="0" anchor="t"/>
          <a:lstStyle/>
          <a:p>
            <a:pPr marL="0" indent="0">
              <a:buNone/>
            </a:pPr>
            <a:r>
              <a:rPr lang="en-US" sz="1800" b="1" dirty="0">
                <a:solidFill>
                  <a:srgbClr val="35245F"/>
                </a:solidFill>
                <a:latin typeface="Cambria" pitchFamily="34" charset="0"/>
                <a:ea typeface="Cambria" pitchFamily="34" charset="-122"/>
                <a:cs typeface="Cambria" pitchFamily="34" charset="-120"/>
              </a:rPr>
              <a:t>Money and possessions</a:t>
            </a:r>
            <a:endParaRPr lang="en-US" sz="1800" dirty="0"/>
          </a:p>
        </p:txBody>
      </p:sp>
      <p:sp>
        <p:nvSpPr>
          <p:cNvPr id="12" name="Text 10"/>
          <p:cNvSpPr txBox="1"/>
          <p:nvPr/>
        </p:nvSpPr>
        <p:spPr>
          <a:xfrm>
            <a:off x="8357616" y="2103120"/>
            <a:ext cx="2971800" cy="914400"/>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Unexplained cash, gifts, phones or prepaid cards. Someone else controls their money.</a:t>
            </a:r>
            <a:endParaRPr lang="en-US" sz="1400" dirty="0"/>
          </a:p>
        </p:txBody>
      </p:sp>
      <p:sp>
        <p:nvSpPr>
          <p:cNvPr id="13" name="Shape 11"/>
          <p:cNvSpPr/>
          <p:nvPr/>
        </p:nvSpPr>
        <p:spPr>
          <a:xfrm>
            <a:off x="548640" y="3291840"/>
            <a:ext cx="3493008" cy="1600200"/>
          </a:xfrm>
          <a:prstGeom prst="roundRect">
            <a:avLst>
              <a:gd name="adj" fmla="val 4571"/>
            </a:avLst>
          </a:prstGeom>
          <a:solidFill>
            <a:srgbClr val="EEEBF6"/>
          </a:solidFill>
          <a:ln w="12700">
            <a:solidFill>
              <a:srgbClr val="EEEBF6"/>
            </a:solidFill>
            <a:prstDash val="solid"/>
          </a:ln>
        </p:spPr>
      </p:sp>
      <p:sp>
        <p:nvSpPr>
          <p:cNvPr id="14" name="Text 12"/>
          <p:cNvSpPr txBox="1"/>
          <p:nvPr/>
        </p:nvSpPr>
        <p:spPr>
          <a:xfrm>
            <a:off x="822960" y="3474720"/>
            <a:ext cx="3017520" cy="365760"/>
          </a:xfrm>
          <a:prstGeom prst="rect">
            <a:avLst/>
          </a:prstGeom>
          <a:noFill/>
          <a:ln/>
        </p:spPr>
        <p:txBody>
          <a:bodyPr wrap="square" lIns="0" tIns="0" rIns="0" bIns="0" rtlCol="0" anchor="t"/>
          <a:lstStyle/>
          <a:p>
            <a:pPr marL="0" indent="0">
              <a:buNone/>
            </a:pPr>
            <a:r>
              <a:rPr lang="en-US" sz="1800" b="1" dirty="0">
                <a:solidFill>
                  <a:srgbClr val="35245F"/>
                </a:solidFill>
                <a:latin typeface="Cambria" pitchFamily="34" charset="0"/>
                <a:ea typeface="Cambria" pitchFamily="34" charset="-122"/>
                <a:cs typeface="Cambria" pitchFamily="34" charset="-120"/>
              </a:rPr>
              <a:t>Documents and movement</a:t>
            </a:r>
            <a:endParaRPr lang="en-US" sz="1800" dirty="0"/>
          </a:p>
        </p:txBody>
      </p:sp>
      <p:sp>
        <p:nvSpPr>
          <p:cNvPr id="15" name="Text 13"/>
          <p:cNvSpPr txBox="1"/>
          <p:nvPr/>
        </p:nvSpPr>
        <p:spPr>
          <a:xfrm>
            <a:off x="822960" y="3886200"/>
            <a:ext cx="2971800" cy="914400"/>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No ID, or someone else holds it. Frequent travel or unclear living arrangements.</a:t>
            </a:r>
            <a:endParaRPr lang="en-US" sz="1400" dirty="0"/>
          </a:p>
        </p:txBody>
      </p:sp>
      <p:sp>
        <p:nvSpPr>
          <p:cNvPr id="16" name="Shape 14"/>
          <p:cNvSpPr/>
          <p:nvPr/>
        </p:nvSpPr>
        <p:spPr>
          <a:xfrm>
            <a:off x="4315968" y="3291840"/>
            <a:ext cx="3493008" cy="1600200"/>
          </a:xfrm>
          <a:prstGeom prst="roundRect">
            <a:avLst>
              <a:gd name="adj" fmla="val 4571"/>
            </a:avLst>
          </a:prstGeom>
          <a:solidFill>
            <a:srgbClr val="EEEBF6"/>
          </a:solidFill>
          <a:ln w="12700">
            <a:solidFill>
              <a:srgbClr val="EEEBF6"/>
            </a:solidFill>
            <a:prstDash val="solid"/>
          </a:ln>
        </p:spPr>
      </p:sp>
      <p:sp>
        <p:nvSpPr>
          <p:cNvPr id="17" name="Text 15"/>
          <p:cNvSpPr txBox="1"/>
          <p:nvPr/>
        </p:nvSpPr>
        <p:spPr>
          <a:xfrm>
            <a:off x="4590288" y="3474720"/>
            <a:ext cx="3017520" cy="365760"/>
          </a:xfrm>
          <a:prstGeom prst="rect">
            <a:avLst/>
          </a:prstGeom>
          <a:noFill/>
          <a:ln/>
        </p:spPr>
        <p:txBody>
          <a:bodyPr wrap="square" lIns="0" tIns="0" rIns="0" bIns="0" rtlCol="0" anchor="t"/>
          <a:lstStyle/>
          <a:p>
            <a:pPr marL="0" indent="0">
              <a:buNone/>
            </a:pPr>
            <a:r>
              <a:rPr lang="en-US" sz="1800" b="1" dirty="0">
                <a:solidFill>
                  <a:srgbClr val="35245F"/>
                </a:solidFill>
                <a:latin typeface="Cambria" pitchFamily="34" charset="0"/>
                <a:ea typeface="Cambria" pitchFamily="34" charset="-122"/>
                <a:cs typeface="Cambria" pitchFamily="34" charset="-120"/>
              </a:rPr>
              <a:t>Online</a:t>
            </a:r>
            <a:endParaRPr lang="en-US" sz="1800" dirty="0"/>
          </a:p>
        </p:txBody>
      </p:sp>
      <p:sp>
        <p:nvSpPr>
          <p:cNvPr id="18" name="Text 16"/>
          <p:cNvSpPr txBox="1"/>
          <p:nvPr/>
        </p:nvSpPr>
        <p:spPr>
          <a:xfrm>
            <a:off x="4590288" y="3886200"/>
            <a:ext cx="2971800" cy="914400"/>
          </a:xfrm>
          <a:prstGeom prst="rect">
            <a:avLst/>
          </a:prstGeom>
          <a:noFill/>
          <a:ln/>
        </p:spPr>
        <p:txBody>
          <a:bodyPr wrap="square" lIns="0" tIns="0" rIns="0" bIns="0" rtlCol="0" anchor="t"/>
          <a:lstStyle/>
          <a:p>
            <a:pPr marL="0" indent="0">
              <a:buNone/>
            </a:pPr>
            <a:r>
              <a:rPr lang="en-US" sz="1400" dirty="0">
                <a:solidFill>
                  <a:srgbClr val="2B2A3A"/>
                </a:solidFill>
                <a:latin typeface="Calibri" pitchFamily="34" charset="0"/>
                <a:ea typeface="Calibri" pitchFamily="34" charset="-122"/>
                <a:cs typeface="Calibri" pitchFamily="34" charset="-120"/>
              </a:rPr>
              <a:t>Secretive contact, several accounts or phones. An older “partner” met online.</a:t>
            </a:r>
            <a:endParaRPr lang="en-US" sz="1400" dirty="0"/>
          </a:p>
        </p:txBody>
      </p:sp>
      <p:sp>
        <p:nvSpPr>
          <p:cNvPr id="19" name="Shape 17"/>
          <p:cNvSpPr/>
          <p:nvPr/>
        </p:nvSpPr>
        <p:spPr>
          <a:xfrm>
            <a:off x="8083296" y="3291840"/>
            <a:ext cx="3493008" cy="1600200"/>
          </a:xfrm>
          <a:prstGeom prst="roundRect">
            <a:avLst>
              <a:gd name="adj" fmla="val 4571"/>
            </a:avLst>
          </a:prstGeom>
          <a:solidFill>
            <a:srgbClr val="35245F"/>
          </a:solidFill>
          <a:ln w="12700">
            <a:solidFill>
              <a:srgbClr val="35245F"/>
            </a:solidFill>
            <a:prstDash val="solid"/>
          </a:ln>
        </p:spPr>
      </p:sp>
      <p:sp>
        <p:nvSpPr>
          <p:cNvPr id="20" name="Text 18"/>
          <p:cNvSpPr txBox="1"/>
          <p:nvPr/>
        </p:nvSpPr>
        <p:spPr>
          <a:xfrm>
            <a:off x="8357616" y="3474720"/>
            <a:ext cx="3017520" cy="365760"/>
          </a:xfrm>
          <a:prstGeom prst="rect">
            <a:avLst/>
          </a:prstGeom>
          <a:noFill/>
          <a:ln/>
        </p:spPr>
        <p:txBody>
          <a:bodyPr wrap="square" lIns="0" tIns="0" rIns="0" bIns="0" rtlCol="0" anchor="t"/>
          <a:lstStyle/>
          <a:p>
            <a:pPr marL="0" indent="0">
              <a:buNone/>
            </a:pPr>
            <a:r>
              <a:rPr lang="en-US" sz="1800" b="1" dirty="0">
                <a:solidFill>
                  <a:srgbClr val="F0A265"/>
                </a:solidFill>
                <a:latin typeface="Cambria" pitchFamily="34" charset="0"/>
                <a:ea typeface="Cambria" pitchFamily="34" charset="-122"/>
                <a:cs typeface="Cambria" pitchFamily="34" charset="-120"/>
              </a:rPr>
              <a:t>The adult around the child</a:t>
            </a:r>
            <a:endParaRPr lang="en-US" sz="1800" dirty="0"/>
          </a:p>
        </p:txBody>
      </p:sp>
      <p:sp>
        <p:nvSpPr>
          <p:cNvPr id="21" name="Text 19"/>
          <p:cNvSpPr txBox="1"/>
          <p:nvPr/>
        </p:nvSpPr>
        <p:spPr>
          <a:xfrm>
            <a:off x="8357616" y="3886200"/>
            <a:ext cx="2971800" cy="914400"/>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Always present and speaks for the child. Much older, possessive, or generous with gifts.</a:t>
            </a:r>
            <a:endParaRPr lang="en-US" sz="1400" dirty="0"/>
          </a:p>
        </p:txBody>
      </p:sp>
      <p:sp>
        <p:nvSpPr>
          <p:cNvPr id="22" name="Shape 20"/>
          <p:cNvSpPr/>
          <p:nvPr/>
        </p:nvSpPr>
        <p:spPr>
          <a:xfrm>
            <a:off x="548640" y="5166360"/>
            <a:ext cx="11091672" cy="960120"/>
          </a:xfrm>
          <a:prstGeom prst="roundRect">
            <a:avLst>
              <a:gd name="adj" fmla="val 7619"/>
            </a:avLst>
          </a:prstGeom>
          <a:solidFill>
            <a:srgbClr val="FFFFFF"/>
          </a:solidFill>
          <a:ln w="15875">
            <a:solidFill>
              <a:srgbClr val="DDD5EE"/>
            </a:solidFill>
            <a:prstDash val="solid"/>
          </a:ln>
        </p:spPr>
      </p:sp>
      <p:sp>
        <p:nvSpPr>
          <p:cNvPr id="23" name="Text 21"/>
          <p:cNvSpPr txBox="1"/>
          <p:nvPr/>
        </p:nvSpPr>
        <p:spPr>
          <a:xfrm>
            <a:off x="868680" y="5166360"/>
            <a:ext cx="10515600" cy="960120"/>
          </a:xfrm>
          <a:prstGeom prst="rect">
            <a:avLst/>
          </a:prstGeom>
          <a:noFill/>
          <a:ln/>
        </p:spPr>
        <p:txBody>
          <a:bodyPr wrap="square" lIns="0" tIns="0" rIns="0" bIns="0" rtlCol="0" anchor="ctr"/>
          <a:lstStyle/>
          <a:p>
            <a:pPr marL="0" indent="0">
              <a:buNone/>
            </a:pPr>
            <a:r>
              <a:rPr lang="en-US" sz="1500" b="1" dirty="0">
                <a:solidFill>
                  <a:srgbClr val="35245F"/>
                </a:solidFill>
                <a:latin typeface="Calibri" pitchFamily="34" charset="0"/>
                <a:ea typeface="Calibri" pitchFamily="34" charset="-122"/>
                <a:cs typeface="Calibri" pitchFamily="34" charset="-120"/>
              </a:rPr>
              <a:t>Read indicators together, not in isolation. Then ask: </a:t>
            </a:r>
            <a:r>
              <a:rPr lang="en-US" sz="1500" dirty="0">
                <a:solidFill>
                  <a:srgbClr val="2B2A3A"/>
                </a:solidFill>
                <a:latin typeface="Calibri" pitchFamily="34" charset="0"/>
                <a:ea typeface="Calibri" pitchFamily="34" charset="-122"/>
                <a:cs typeface="Calibri" pitchFamily="34" charset="-120"/>
              </a:rPr>
              <a:t>Who benefits from the activity? Are there threats or debts? Can the child leave safely? Is there a trusted adult outside the risk?</a:t>
            </a:r>
            <a:endParaRPr lang="en-US" sz="1500" dirty="0"/>
          </a:p>
        </p:txBody>
      </p:sp>
      <p:sp>
        <p:nvSpPr>
          <p:cNvPr id="24" name="Text 22"/>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MINIMUM STANDARDS AND DIRECTION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The legal framework</a:t>
            </a:r>
            <a:endParaRPr lang="en-US" sz="3200" dirty="0"/>
          </a:p>
        </p:txBody>
      </p:sp>
      <p:sp>
        <p:nvSpPr>
          <p:cNvPr id="4" name="Shape 2"/>
          <p:cNvSpPr/>
          <p:nvPr/>
        </p:nvSpPr>
        <p:spPr>
          <a:xfrm>
            <a:off x="548640" y="1554480"/>
            <a:ext cx="11091672" cy="1143000"/>
          </a:xfrm>
          <a:prstGeom prst="roundRect">
            <a:avLst>
              <a:gd name="adj" fmla="val 6400"/>
            </a:avLst>
          </a:prstGeom>
          <a:solidFill>
            <a:srgbClr val="EEEBF6"/>
          </a:solidFill>
          <a:ln w="12700">
            <a:solidFill>
              <a:srgbClr val="EEEBF6"/>
            </a:solidFill>
            <a:prstDash val="solid"/>
          </a:ln>
        </p:spPr>
      </p:sp>
      <p:sp>
        <p:nvSpPr>
          <p:cNvPr id="5" name="Shape 3"/>
          <p:cNvSpPr/>
          <p:nvPr/>
        </p:nvSpPr>
        <p:spPr>
          <a:xfrm>
            <a:off x="822960" y="1810512"/>
            <a:ext cx="621792" cy="621792"/>
          </a:xfrm>
          <a:prstGeom prst="ellipse">
            <a:avLst/>
          </a:prstGeom>
          <a:solidFill>
            <a:srgbClr val="35245F"/>
          </a:solidFill>
          <a:ln w="12700">
            <a:solidFill>
              <a:srgbClr val="35245F"/>
            </a:solidFill>
            <a:prstDash val="solid"/>
          </a:ln>
        </p:spPr>
      </p:sp>
      <p:pic>
        <p:nvPicPr>
          <p:cNvPr id="6" name="Image 0" descr="preencoded.png"/>
          <p:cNvPicPr>
            <a:picLocks noChangeAspect="1"/>
          </p:cNvPicPr>
          <p:nvPr/>
        </p:nvPicPr>
        <p:blipFill>
          <a:blip r:embed="rId3"/>
          <a:stretch>
            <a:fillRect/>
          </a:stretch>
        </p:blipFill>
        <p:spPr>
          <a:xfrm>
            <a:off x="978408" y="1965960"/>
            <a:ext cx="310896" cy="310896"/>
          </a:xfrm>
          <a:prstGeom prst="rect">
            <a:avLst/>
          </a:prstGeom>
        </p:spPr>
      </p:pic>
      <p:sp>
        <p:nvSpPr>
          <p:cNvPr id="7" name="Text 4"/>
          <p:cNvSpPr txBox="1"/>
          <p:nvPr/>
        </p:nvSpPr>
        <p:spPr>
          <a:xfrm>
            <a:off x="1691640" y="1554480"/>
            <a:ext cx="2560320" cy="1143000"/>
          </a:xfrm>
          <a:prstGeom prst="rect">
            <a:avLst/>
          </a:prstGeom>
          <a:noFill/>
          <a:ln/>
        </p:spPr>
        <p:txBody>
          <a:bodyPr wrap="square" lIns="0" tIns="0" rIns="0" bIns="0" rtlCol="0" anchor="ctr"/>
          <a:lstStyle/>
          <a:p>
            <a:pPr marL="0" indent="0">
              <a:buNone/>
            </a:pPr>
            <a:r>
              <a:rPr lang="en-US" sz="1900" b="1" dirty="0">
                <a:solidFill>
                  <a:srgbClr val="35245F"/>
                </a:solidFill>
                <a:latin typeface="Cambria" pitchFamily="34" charset="0"/>
                <a:ea typeface="Cambria" pitchFamily="34" charset="-122"/>
                <a:cs typeface="Cambria" pitchFamily="34" charset="-120"/>
              </a:rPr>
              <a:t>United Nations</a:t>
            </a:r>
            <a:endParaRPr lang="en-US" sz="1900" dirty="0"/>
          </a:p>
        </p:txBody>
      </p:sp>
      <p:sp>
        <p:nvSpPr>
          <p:cNvPr id="8" name="Text 5"/>
          <p:cNvSpPr txBox="1"/>
          <p:nvPr/>
        </p:nvSpPr>
        <p:spPr>
          <a:xfrm>
            <a:off x="4297680" y="1554480"/>
            <a:ext cx="7132320" cy="1143000"/>
          </a:xfrm>
          <a:prstGeom prst="rect">
            <a:avLst/>
          </a:prstGeom>
          <a:noFill/>
          <a:ln/>
        </p:spPr>
        <p:txBody>
          <a:bodyPr wrap="square" lIns="0" tIns="0" rIns="0" bIns="0" rtlCol="0" anchor="ctr"/>
          <a:lstStyle/>
          <a:p>
            <a:pPr marL="0" indent="0">
              <a:buNone/>
            </a:pPr>
            <a:r>
              <a:rPr lang="en-US" sz="1400" dirty="0">
                <a:solidFill>
                  <a:srgbClr val="2B2A3A"/>
                </a:solidFill>
                <a:latin typeface="Calibri" pitchFamily="34" charset="0"/>
                <a:ea typeface="Calibri" pitchFamily="34" charset="-122"/>
                <a:cs typeface="Calibri" pitchFamily="34" charset="-120"/>
              </a:rPr>
              <a:t>Convention on the Rights of the </a:t>
            </a:r>
            <a:r>
              <a:rPr lang="en-US" sz="1400" dirty="0" smtClean="0">
                <a:solidFill>
                  <a:srgbClr val="2B2A3A"/>
                </a:solidFill>
                <a:latin typeface="Calibri" pitchFamily="34" charset="0"/>
                <a:ea typeface="Calibri" pitchFamily="34" charset="-122"/>
                <a:cs typeface="Calibri" pitchFamily="34" charset="-120"/>
              </a:rPr>
              <a:t>Child, Articles 3, 12, 19 and 34. </a:t>
            </a:r>
            <a:r>
              <a:rPr lang="en-US" sz="1400" dirty="0">
                <a:solidFill>
                  <a:srgbClr val="2B2A3A"/>
                </a:solidFill>
                <a:latin typeface="Calibri" pitchFamily="34" charset="0"/>
                <a:ea typeface="Calibri" pitchFamily="34" charset="-122"/>
                <a:cs typeface="Calibri" pitchFamily="34" charset="-120"/>
              </a:rPr>
              <a:t>Trafficking Protocol (Palermo, 2000).</a:t>
            </a:r>
            <a:endParaRPr lang="en-US" sz="1400" dirty="0"/>
          </a:p>
        </p:txBody>
      </p:sp>
      <p:sp>
        <p:nvSpPr>
          <p:cNvPr id="9" name="Shape 6"/>
          <p:cNvSpPr/>
          <p:nvPr/>
        </p:nvSpPr>
        <p:spPr>
          <a:xfrm>
            <a:off x="548640" y="2834640"/>
            <a:ext cx="11091672" cy="1143000"/>
          </a:xfrm>
          <a:prstGeom prst="roundRect">
            <a:avLst>
              <a:gd name="adj" fmla="val 6400"/>
            </a:avLst>
          </a:prstGeom>
          <a:solidFill>
            <a:srgbClr val="EEEBF6"/>
          </a:solidFill>
          <a:ln w="12700">
            <a:solidFill>
              <a:srgbClr val="EEEBF6"/>
            </a:solidFill>
            <a:prstDash val="solid"/>
          </a:ln>
        </p:spPr>
      </p:sp>
      <p:sp>
        <p:nvSpPr>
          <p:cNvPr id="10" name="Shape 7"/>
          <p:cNvSpPr/>
          <p:nvPr/>
        </p:nvSpPr>
        <p:spPr>
          <a:xfrm>
            <a:off x="822960" y="3090672"/>
            <a:ext cx="621792" cy="621792"/>
          </a:xfrm>
          <a:prstGeom prst="ellipse">
            <a:avLst/>
          </a:prstGeom>
          <a:solidFill>
            <a:srgbClr val="35245F"/>
          </a:solidFill>
          <a:ln w="12700">
            <a:solidFill>
              <a:srgbClr val="35245F"/>
            </a:solidFill>
            <a:prstDash val="solid"/>
          </a:ln>
        </p:spPr>
      </p:sp>
      <p:pic>
        <p:nvPicPr>
          <p:cNvPr id="11" name="Image 1" descr="preencoded.png"/>
          <p:cNvPicPr>
            <a:picLocks noChangeAspect="1"/>
          </p:cNvPicPr>
          <p:nvPr/>
        </p:nvPicPr>
        <p:blipFill>
          <a:blip r:embed="rId3"/>
          <a:stretch>
            <a:fillRect/>
          </a:stretch>
        </p:blipFill>
        <p:spPr>
          <a:xfrm>
            <a:off x="978408" y="3246120"/>
            <a:ext cx="310896" cy="310896"/>
          </a:xfrm>
          <a:prstGeom prst="rect">
            <a:avLst/>
          </a:prstGeom>
        </p:spPr>
      </p:pic>
      <p:sp>
        <p:nvSpPr>
          <p:cNvPr id="12" name="Text 8"/>
          <p:cNvSpPr txBox="1"/>
          <p:nvPr/>
        </p:nvSpPr>
        <p:spPr>
          <a:xfrm>
            <a:off x="1691640" y="2834640"/>
            <a:ext cx="2560320" cy="1143000"/>
          </a:xfrm>
          <a:prstGeom prst="rect">
            <a:avLst/>
          </a:prstGeom>
          <a:noFill/>
          <a:ln/>
        </p:spPr>
        <p:txBody>
          <a:bodyPr wrap="square" lIns="0" tIns="0" rIns="0" bIns="0" rtlCol="0" anchor="ctr"/>
          <a:lstStyle/>
          <a:p>
            <a:pPr marL="0" indent="0">
              <a:buNone/>
            </a:pPr>
            <a:r>
              <a:rPr lang="en-US" sz="1900" b="1" dirty="0">
                <a:solidFill>
                  <a:srgbClr val="35245F"/>
                </a:solidFill>
                <a:latin typeface="Cambria" pitchFamily="34" charset="0"/>
                <a:ea typeface="Cambria" pitchFamily="34" charset="-122"/>
                <a:cs typeface="Cambria" pitchFamily="34" charset="-120"/>
              </a:rPr>
              <a:t>Council of Europe</a:t>
            </a:r>
            <a:endParaRPr lang="en-US" sz="1900" dirty="0"/>
          </a:p>
        </p:txBody>
      </p:sp>
      <p:sp>
        <p:nvSpPr>
          <p:cNvPr id="13" name="Text 9"/>
          <p:cNvSpPr txBox="1"/>
          <p:nvPr/>
        </p:nvSpPr>
        <p:spPr>
          <a:xfrm>
            <a:off x="4297680" y="2834640"/>
            <a:ext cx="7132320" cy="1143000"/>
          </a:xfrm>
          <a:prstGeom prst="rect">
            <a:avLst/>
          </a:prstGeom>
          <a:noFill/>
          <a:ln/>
        </p:spPr>
        <p:txBody>
          <a:bodyPr wrap="square" lIns="0" tIns="0" rIns="0" bIns="0" rtlCol="0" anchor="ctr"/>
          <a:lstStyle/>
          <a:p>
            <a:pPr marL="0" indent="0">
              <a:buNone/>
            </a:pPr>
            <a:r>
              <a:rPr lang="en-US" sz="1400" dirty="0">
                <a:solidFill>
                  <a:srgbClr val="2B2A3A"/>
                </a:solidFill>
                <a:latin typeface="Calibri" pitchFamily="34" charset="0"/>
                <a:ea typeface="Calibri" pitchFamily="34" charset="-122"/>
                <a:cs typeface="Calibri" pitchFamily="34" charset="-120"/>
              </a:rPr>
              <a:t>Child-friendly justice Guidelines (2010). Lanzarote Convention. Anti-Trafficking Convention (2005). </a:t>
            </a:r>
            <a:r>
              <a:rPr lang="en-US" sz="1400" dirty="0" smtClean="0">
                <a:solidFill>
                  <a:srgbClr val="2B2A3A"/>
                </a:solidFill>
                <a:latin typeface="Calibri" pitchFamily="34" charset="0"/>
                <a:ea typeface="Calibri" pitchFamily="34" charset="-122"/>
                <a:cs typeface="Calibri" pitchFamily="34" charset="-120"/>
              </a:rPr>
              <a:t>ECHR Article 6.</a:t>
            </a:r>
            <a:endParaRPr lang="en-US" sz="1400" dirty="0"/>
          </a:p>
        </p:txBody>
      </p:sp>
      <p:sp>
        <p:nvSpPr>
          <p:cNvPr id="14" name="Shape 10"/>
          <p:cNvSpPr/>
          <p:nvPr/>
        </p:nvSpPr>
        <p:spPr>
          <a:xfrm>
            <a:off x="548640" y="4114800"/>
            <a:ext cx="11091672" cy="1143000"/>
          </a:xfrm>
          <a:prstGeom prst="roundRect">
            <a:avLst>
              <a:gd name="adj" fmla="val 6400"/>
            </a:avLst>
          </a:prstGeom>
          <a:solidFill>
            <a:srgbClr val="EEEBF6"/>
          </a:solidFill>
          <a:ln w="12700">
            <a:solidFill>
              <a:srgbClr val="EEEBF6"/>
            </a:solidFill>
            <a:prstDash val="solid"/>
          </a:ln>
        </p:spPr>
      </p:sp>
      <p:sp>
        <p:nvSpPr>
          <p:cNvPr id="15" name="Shape 11"/>
          <p:cNvSpPr/>
          <p:nvPr/>
        </p:nvSpPr>
        <p:spPr>
          <a:xfrm>
            <a:off x="822960" y="4370832"/>
            <a:ext cx="621792" cy="621792"/>
          </a:xfrm>
          <a:prstGeom prst="ellipse">
            <a:avLst/>
          </a:prstGeom>
          <a:solidFill>
            <a:srgbClr val="E97030"/>
          </a:solidFill>
          <a:ln w="12700">
            <a:solidFill>
              <a:srgbClr val="E97030"/>
            </a:solidFill>
            <a:prstDash val="solid"/>
          </a:ln>
        </p:spPr>
      </p:sp>
      <p:pic>
        <p:nvPicPr>
          <p:cNvPr id="16" name="Image 2" descr="preencoded.png"/>
          <p:cNvPicPr>
            <a:picLocks noChangeAspect="1"/>
          </p:cNvPicPr>
          <p:nvPr/>
        </p:nvPicPr>
        <p:blipFill>
          <a:blip r:embed="rId3"/>
          <a:stretch>
            <a:fillRect/>
          </a:stretch>
        </p:blipFill>
        <p:spPr>
          <a:xfrm>
            <a:off x="978408" y="4526280"/>
            <a:ext cx="310896" cy="310896"/>
          </a:xfrm>
          <a:prstGeom prst="rect">
            <a:avLst/>
          </a:prstGeom>
        </p:spPr>
      </p:pic>
      <p:sp>
        <p:nvSpPr>
          <p:cNvPr id="17" name="Text 12"/>
          <p:cNvSpPr txBox="1"/>
          <p:nvPr/>
        </p:nvSpPr>
        <p:spPr>
          <a:xfrm>
            <a:off x="1691640" y="4114800"/>
            <a:ext cx="2560320" cy="1143000"/>
          </a:xfrm>
          <a:prstGeom prst="rect">
            <a:avLst/>
          </a:prstGeom>
          <a:noFill/>
          <a:ln/>
        </p:spPr>
        <p:txBody>
          <a:bodyPr wrap="square" lIns="0" tIns="0" rIns="0" bIns="0" rtlCol="0" anchor="ctr"/>
          <a:lstStyle/>
          <a:p>
            <a:pPr marL="0" indent="0">
              <a:buNone/>
            </a:pPr>
            <a:r>
              <a:rPr lang="en-US" sz="1900" b="1" dirty="0">
                <a:solidFill>
                  <a:srgbClr val="35245F"/>
                </a:solidFill>
                <a:latin typeface="Cambria" pitchFamily="34" charset="0"/>
                <a:ea typeface="Cambria" pitchFamily="34" charset="-122"/>
                <a:cs typeface="Cambria" pitchFamily="34" charset="-120"/>
              </a:rPr>
              <a:t>European Union</a:t>
            </a:r>
            <a:endParaRPr lang="en-US" sz="1900" dirty="0"/>
          </a:p>
        </p:txBody>
      </p:sp>
      <p:sp>
        <p:nvSpPr>
          <p:cNvPr id="18" name="Text 13"/>
          <p:cNvSpPr txBox="1"/>
          <p:nvPr/>
        </p:nvSpPr>
        <p:spPr>
          <a:xfrm>
            <a:off x="4297680" y="4114800"/>
            <a:ext cx="7132320" cy="1143000"/>
          </a:xfrm>
          <a:prstGeom prst="rect">
            <a:avLst/>
          </a:prstGeom>
          <a:noFill/>
          <a:ln/>
        </p:spPr>
        <p:txBody>
          <a:bodyPr wrap="square" lIns="0" tIns="0" rIns="0" bIns="0" rtlCol="0" anchor="ctr"/>
          <a:lstStyle/>
          <a:p>
            <a:pPr marL="0" indent="0">
              <a:buNone/>
            </a:pPr>
            <a:r>
              <a:rPr lang="en-US" sz="1400" dirty="0">
                <a:solidFill>
                  <a:srgbClr val="2B2A3A"/>
                </a:solidFill>
                <a:latin typeface="Calibri" pitchFamily="34" charset="0"/>
                <a:ea typeface="Calibri" pitchFamily="34" charset="-122"/>
                <a:cs typeface="Calibri" pitchFamily="34" charset="-120"/>
              </a:rPr>
              <a:t>Victims’ Rights Directive as amended by Directive (EU) </a:t>
            </a:r>
            <a:r>
              <a:rPr lang="en-US" sz="1400" dirty="0" smtClean="0">
                <a:solidFill>
                  <a:srgbClr val="2B2A3A"/>
                </a:solidFill>
                <a:latin typeface="Calibri" pitchFamily="34" charset="0"/>
                <a:ea typeface="Calibri" pitchFamily="34" charset="-122"/>
                <a:cs typeface="Calibri" pitchFamily="34" charset="-120"/>
              </a:rPr>
              <a:t>2026/1472. </a:t>
            </a:r>
            <a:r>
              <a:rPr lang="en-US" sz="1400" dirty="0">
                <a:solidFill>
                  <a:srgbClr val="2B2A3A"/>
                </a:solidFill>
                <a:latin typeface="Calibri" pitchFamily="34" charset="0"/>
                <a:ea typeface="Calibri" pitchFamily="34" charset="-122"/>
                <a:cs typeface="Calibri" pitchFamily="34" charset="-120"/>
              </a:rPr>
              <a:t>Anti-Trafficking Directive as amended in </a:t>
            </a:r>
            <a:r>
              <a:rPr lang="en-US" sz="1400" dirty="0" smtClean="0">
                <a:solidFill>
                  <a:srgbClr val="2B2A3A"/>
                </a:solidFill>
                <a:latin typeface="Calibri" pitchFamily="34" charset="0"/>
                <a:ea typeface="Calibri" pitchFamily="34" charset="-122"/>
                <a:cs typeface="Calibri" pitchFamily="34" charset="-120"/>
              </a:rPr>
              <a:t>2024. Charter Article 24. </a:t>
            </a:r>
            <a:r>
              <a:rPr lang="en-US" sz="1400" dirty="0">
                <a:solidFill>
                  <a:srgbClr val="2B2A3A"/>
                </a:solidFill>
                <a:latin typeface="Calibri" pitchFamily="34" charset="0"/>
                <a:ea typeface="Calibri" pitchFamily="34" charset="-122"/>
                <a:cs typeface="Calibri" pitchFamily="34" charset="-120"/>
              </a:rPr>
              <a:t>Recast CSA Directive agreed in June 2026; CSA Regulation still in negotiation.</a:t>
            </a:r>
            <a:endParaRPr lang="en-US" sz="1400" dirty="0"/>
          </a:p>
        </p:txBody>
      </p:sp>
      <p:sp>
        <p:nvSpPr>
          <p:cNvPr id="19" name="Shape 14"/>
          <p:cNvSpPr/>
          <p:nvPr/>
        </p:nvSpPr>
        <p:spPr>
          <a:xfrm>
            <a:off x="548640" y="5486400"/>
            <a:ext cx="11091672" cy="640080"/>
          </a:xfrm>
          <a:prstGeom prst="roundRect">
            <a:avLst>
              <a:gd name="adj" fmla="val 11429"/>
            </a:avLst>
          </a:prstGeom>
          <a:solidFill>
            <a:srgbClr val="35245F"/>
          </a:solidFill>
          <a:ln w="12700">
            <a:solidFill>
              <a:srgbClr val="35245F"/>
            </a:solidFill>
            <a:prstDash val="solid"/>
          </a:ln>
        </p:spPr>
      </p:sp>
      <p:sp>
        <p:nvSpPr>
          <p:cNvPr id="20" name="Text 15"/>
          <p:cNvSpPr txBox="1"/>
          <p:nvPr/>
        </p:nvSpPr>
        <p:spPr>
          <a:xfrm>
            <a:off x="868680" y="5486400"/>
            <a:ext cx="10515600" cy="640080"/>
          </a:xfrm>
          <a:prstGeom prst="rect">
            <a:avLst/>
          </a:prstGeom>
          <a:noFill/>
          <a:ln/>
        </p:spPr>
        <p:txBody>
          <a:bodyPr wrap="square" lIns="0" tIns="0" rIns="0" bIns="0" rtlCol="0" anchor="ctr"/>
          <a:lstStyle/>
          <a:p>
            <a:pPr marL="0" indent="0">
              <a:buNone/>
            </a:pPr>
            <a:r>
              <a:rPr lang="en-US" sz="1700" b="1" i="1" dirty="0">
                <a:solidFill>
                  <a:srgbClr val="FFFFFF"/>
                </a:solidFill>
                <a:latin typeface="Calibri" pitchFamily="34" charset="0"/>
                <a:ea typeface="Calibri" pitchFamily="34" charset="-122"/>
                <a:cs typeface="Calibri" pitchFamily="34" charset="-120"/>
              </a:rPr>
              <a:t>Implementation requires national procedures, staff, referral pathways and resources.</a:t>
            </a:r>
            <a:endParaRPr lang="en-US" sz="1700" dirty="0"/>
          </a:p>
        </p:txBody>
      </p:sp>
      <p:sp>
        <p:nvSpPr>
          <p:cNvPr id="21" name="Text 16"/>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RECOGNITION AND RESPONSE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A victim-centred, child-friendly approach</a:t>
            </a:r>
            <a:endParaRPr lang="en-US" sz="3200" dirty="0"/>
          </a:p>
        </p:txBody>
      </p:sp>
      <p:sp>
        <p:nvSpPr>
          <p:cNvPr id="4" name="Shape 2"/>
          <p:cNvSpPr/>
          <p:nvPr/>
        </p:nvSpPr>
        <p:spPr>
          <a:xfrm>
            <a:off x="548640" y="1554480"/>
            <a:ext cx="5422392" cy="4526280"/>
          </a:xfrm>
          <a:prstGeom prst="roundRect">
            <a:avLst>
              <a:gd name="adj" fmla="val 1616"/>
            </a:avLst>
          </a:prstGeom>
          <a:solidFill>
            <a:srgbClr val="35245F"/>
          </a:solidFill>
          <a:ln w="12700">
            <a:solidFill>
              <a:srgbClr val="35245F"/>
            </a:solidFill>
            <a:prstDash val="solid"/>
          </a:ln>
        </p:spPr>
      </p:sp>
      <p:sp>
        <p:nvSpPr>
          <p:cNvPr id="5" name="Text 3"/>
          <p:cNvSpPr txBox="1"/>
          <p:nvPr/>
        </p:nvSpPr>
        <p:spPr>
          <a:xfrm>
            <a:off x="868680" y="1783080"/>
            <a:ext cx="3657600" cy="274320"/>
          </a:xfrm>
          <a:prstGeom prst="rect">
            <a:avLst/>
          </a:prstGeom>
          <a:noFill/>
          <a:ln/>
        </p:spPr>
        <p:txBody>
          <a:bodyPr wrap="square" lIns="0" tIns="0" rIns="0" bIns="0" rtlCol="0" anchor="t"/>
          <a:lstStyle/>
          <a:p>
            <a:pPr marL="0" indent="0">
              <a:buNone/>
            </a:pPr>
            <a:r>
              <a:rPr lang="en-US" sz="1100" b="1" kern="0" spc="200" dirty="0">
                <a:solidFill>
                  <a:srgbClr val="F0A265"/>
                </a:solidFill>
                <a:latin typeface="Calibri" pitchFamily="34" charset="0"/>
                <a:ea typeface="Calibri" pitchFamily="34" charset="-122"/>
                <a:cs typeface="Calibri" pitchFamily="34" charset="-120"/>
              </a:rPr>
              <a:t>THE PRINCIPLE</a:t>
            </a:r>
            <a:endParaRPr lang="en-US" sz="1100" dirty="0"/>
          </a:p>
        </p:txBody>
      </p:sp>
      <p:sp>
        <p:nvSpPr>
          <p:cNvPr id="6" name="Text 4"/>
          <p:cNvSpPr txBox="1"/>
          <p:nvPr/>
        </p:nvSpPr>
        <p:spPr>
          <a:xfrm>
            <a:off x="868680" y="2103120"/>
            <a:ext cx="4846320" cy="1051560"/>
          </a:xfrm>
          <a:prstGeom prst="rect">
            <a:avLst/>
          </a:prstGeom>
          <a:noFill/>
          <a:ln/>
        </p:spPr>
        <p:txBody>
          <a:bodyPr wrap="square" lIns="0" tIns="0" rIns="0" bIns="0" rtlCol="0" anchor="t"/>
          <a:lstStyle/>
          <a:p>
            <a:pPr marL="0" indent="0">
              <a:buNone/>
            </a:pPr>
            <a:r>
              <a:rPr lang="en-US" sz="2100" b="1" dirty="0">
                <a:solidFill>
                  <a:srgbClr val="FFFFFF"/>
                </a:solidFill>
                <a:latin typeface="Cambria" pitchFamily="34" charset="0"/>
                <a:ea typeface="Cambria" pitchFamily="34" charset="-122"/>
                <a:cs typeface="Cambria" pitchFamily="34" charset="-120"/>
              </a:rPr>
              <a:t>The system adapts to the child, not the other way round.</a:t>
            </a:r>
            <a:endParaRPr lang="en-US" sz="2100" dirty="0"/>
          </a:p>
        </p:txBody>
      </p:sp>
      <p:sp>
        <p:nvSpPr>
          <p:cNvPr id="7" name="Shape 5"/>
          <p:cNvSpPr/>
          <p:nvPr/>
        </p:nvSpPr>
        <p:spPr>
          <a:xfrm>
            <a:off x="868680" y="3291840"/>
            <a:ext cx="384048" cy="384048"/>
          </a:xfrm>
          <a:prstGeom prst="ellipse">
            <a:avLst/>
          </a:prstGeom>
          <a:solidFill>
            <a:srgbClr val="E97030"/>
          </a:solidFill>
          <a:ln w="12700">
            <a:solidFill>
              <a:srgbClr val="E97030"/>
            </a:solidFill>
            <a:prstDash val="solid"/>
          </a:ln>
        </p:spPr>
      </p:sp>
      <p:sp>
        <p:nvSpPr>
          <p:cNvPr id="8" name="Text 6"/>
          <p:cNvSpPr txBox="1"/>
          <p:nvPr/>
        </p:nvSpPr>
        <p:spPr>
          <a:xfrm>
            <a:off x="868680" y="32918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9" name="Text 7"/>
          <p:cNvSpPr txBox="1"/>
          <p:nvPr/>
        </p:nvSpPr>
        <p:spPr>
          <a:xfrm>
            <a:off x="1371600" y="3246120"/>
            <a:ext cx="1965960" cy="502920"/>
          </a:xfrm>
          <a:prstGeom prst="rect">
            <a:avLst/>
          </a:prstGeom>
          <a:noFill/>
          <a:ln/>
        </p:spPr>
        <p:txBody>
          <a:bodyPr wrap="square" lIns="0" tIns="0" rIns="0" bIns="0" rtlCol="0" anchor="ctr"/>
          <a:lstStyle/>
          <a:p>
            <a:pPr marL="0" indent="0">
              <a:buNone/>
            </a:pPr>
            <a:r>
              <a:rPr lang="en-US" sz="1400" b="1" dirty="0">
                <a:solidFill>
                  <a:srgbClr val="F0A265"/>
                </a:solidFill>
                <a:latin typeface="Cambria" pitchFamily="34" charset="0"/>
                <a:ea typeface="Cambria" pitchFamily="34" charset="-122"/>
                <a:cs typeface="Cambria" pitchFamily="34" charset="-120"/>
              </a:rPr>
              <a:t>Respect</a:t>
            </a:r>
            <a:endParaRPr lang="en-US" sz="1400" dirty="0"/>
          </a:p>
        </p:txBody>
      </p:sp>
      <p:sp>
        <p:nvSpPr>
          <p:cNvPr id="10" name="Text 8"/>
          <p:cNvSpPr txBox="1"/>
          <p:nvPr/>
        </p:nvSpPr>
        <p:spPr>
          <a:xfrm>
            <a:off x="3337560" y="3246120"/>
            <a:ext cx="2514600" cy="502920"/>
          </a:xfrm>
          <a:prstGeom prst="rect">
            <a:avLst/>
          </a:prstGeom>
          <a:noFill/>
          <a:ln/>
        </p:spPr>
        <p:txBody>
          <a:bodyPr wrap="square" lIns="0" tIns="0" rIns="0" bIns="0" rtlCol="0" anchor="ctr"/>
          <a:lstStyle/>
          <a:p>
            <a:pPr marL="0" indent="0">
              <a:buNone/>
            </a:pPr>
            <a:r>
              <a:rPr lang="en-US" sz="1150" dirty="0">
                <a:solidFill>
                  <a:srgbClr val="D9D2EC"/>
                </a:solidFill>
                <a:latin typeface="Calibri" pitchFamily="34" charset="0"/>
                <a:ea typeface="Calibri" pitchFamily="34" charset="-122"/>
                <a:cs typeface="Calibri" pitchFamily="34" charset="-120"/>
              </a:rPr>
              <a:t>Dignity, empathy, no judgement</a:t>
            </a:r>
            <a:endParaRPr lang="en-US" sz="1150" dirty="0"/>
          </a:p>
        </p:txBody>
      </p:sp>
      <p:sp>
        <p:nvSpPr>
          <p:cNvPr id="11" name="Shape 9"/>
          <p:cNvSpPr/>
          <p:nvPr/>
        </p:nvSpPr>
        <p:spPr>
          <a:xfrm>
            <a:off x="868680" y="3858768"/>
            <a:ext cx="384048" cy="384048"/>
          </a:xfrm>
          <a:prstGeom prst="ellipse">
            <a:avLst/>
          </a:prstGeom>
          <a:solidFill>
            <a:srgbClr val="E97030"/>
          </a:solidFill>
          <a:ln w="12700">
            <a:solidFill>
              <a:srgbClr val="E97030"/>
            </a:solidFill>
            <a:prstDash val="solid"/>
          </a:ln>
        </p:spPr>
      </p:sp>
      <p:sp>
        <p:nvSpPr>
          <p:cNvPr id="12" name="Text 10"/>
          <p:cNvSpPr txBox="1"/>
          <p:nvPr/>
        </p:nvSpPr>
        <p:spPr>
          <a:xfrm>
            <a:off x="868680" y="385876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3" name="Text 11"/>
          <p:cNvSpPr txBox="1"/>
          <p:nvPr/>
        </p:nvSpPr>
        <p:spPr>
          <a:xfrm>
            <a:off x="1371600" y="3813048"/>
            <a:ext cx="1965960" cy="502920"/>
          </a:xfrm>
          <a:prstGeom prst="rect">
            <a:avLst/>
          </a:prstGeom>
          <a:noFill/>
          <a:ln/>
        </p:spPr>
        <p:txBody>
          <a:bodyPr wrap="square" lIns="0" tIns="0" rIns="0" bIns="0" rtlCol="0" anchor="ctr"/>
          <a:lstStyle/>
          <a:p>
            <a:pPr marL="0" indent="0">
              <a:buNone/>
            </a:pPr>
            <a:r>
              <a:rPr lang="en-US" sz="1400" b="1" dirty="0">
                <a:solidFill>
                  <a:srgbClr val="F0A265"/>
                </a:solidFill>
                <a:latin typeface="Cambria" pitchFamily="34" charset="0"/>
                <a:ea typeface="Cambria" pitchFamily="34" charset="-122"/>
                <a:cs typeface="Cambria" pitchFamily="34" charset="-120"/>
              </a:rPr>
              <a:t>Empowerment</a:t>
            </a:r>
            <a:endParaRPr lang="en-US" sz="1400" dirty="0"/>
          </a:p>
        </p:txBody>
      </p:sp>
      <p:sp>
        <p:nvSpPr>
          <p:cNvPr id="14" name="Text 12"/>
          <p:cNvSpPr txBox="1"/>
          <p:nvPr/>
        </p:nvSpPr>
        <p:spPr>
          <a:xfrm>
            <a:off x="3337560" y="3813048"/>
            <a:ext cx="2514600" cy="502920"/>
          </a:xfrm>
          <a:prstGeom prst="rect">
            <a:avLst/>
          </a:prstGeom>
          <a:noFill/>
          <a:ln/>
        </p:spPr>
        <p:txBody>
          <a:bodyPr wrap="square" lIns="0" tIns="0" rIns="0" bIns="0" rtlCol="0" anchor="ctr"/>
          <a:lstStyle/>
          <a:p>
            <a:pPr marL="0" indent="0">
              <a:buNone/>
            </a:pPr>
            <a:r>
              <a:rPr lang="en-US" sz="1150" dirty="0">
                <a:solidFill>
                  <a:srgbClr val="D9D2EC"/>
                </a:solidFill>
                <a:latin typeface="Calibri" pitchFamily="34" charset="0"/>
                <a:ea typeface="Calibri" pitchFamily="34" charset="-122"/>
                <a:cs typeface="Calibri" pitchFamily="34" charset="-120"/>
              </a:rPr>
              <a:t>Voice, choice, as much control as possible</a:t>
            </a:r>
            <a:endParaRPr lang="en-US" sz="1150" dirty="0"/>
          </a:p>
        </p:txBody>
      </p:sp>
      <p:sp>
        <p:nvSpPr>
          <p:cNvPr id="15" name="Shape 13"/>
          <p:cNvSpPr/>
          <p:nvPr/>
        </p:nvSpPr>
        <p:spPr>
          <a:xfrm>
            <a:off x="868680" y="4425696"/>
            <a:ext cx="384048" cy="384048"/>
          </a:xfrm>
          <a:prstGeom prst="ellipse">
            <a:avLst/>
          </a:prstGeom>
          <a:solidFill>
            <a:srgbClr val="E97030"/>
          </a:solidFill>
          <a:ln w="12700">
            <a:solidFill>
              <a:srgbClr val="E97030"/>
            </a:solidFill>
            <a:prstDash val="solid"/>
          </a:ln>
        </p:spPr>
      </p:sp>
      <p:sp>
        <p:nvSpPr>
          <p:cNvPr id="16" name="Text 14"/>
          <p:cNvSpPr txBox="1"/>
          <p:nvPr/>
        </p:nvSpPr>
        <p:spPr>
          <a:xfrm>
            <a:off x="868680" y="4425696"/>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7" name="Text 15"/>
          <p:cNvSpPr txBox="1"/>
          <p:nvPr/>
        </p:nvSpPr>
        <p:spPr>
          <a:xfrm>
            <a:off x="1371600" y="4379976"/>
            <a:ext cx="1965960" cy="502920"/>
          </a:xfrm>
          <a:prstGeom prst="rect">
            <a:avLst/>
          </a:prstGeom>
          <a:noFill/>
          <a:ln/>
        </p:spPr>
        <p:txBody>
          <a:bodyPr wrap="square" lIns="0" tIns="0" rIns="0" bIns="0" rtlCol="0" anchor="ctr"/>
          <a:lstStyle/>
          <a:p>
            <a:pPr marL="0" indent="0">
              <a:buNone/>
            </a:pPr>
            <a:r>
              <a:rPr lang="en-US" sz="1400" b="1" dirty="0">
                <a:solidFill>
                  <a:srgbClr val="F0A265"/>
                </a:solidFill>
                <a:latin typeface="Cambria" pitchFamily="34" charset="0"/>
                <a:ea typeface="Cambria" pitchFamily="34" charset="-122"/>
                <a:cs typeface="Cambria" pitchFamily="34" charset="-120"/>
              </a:rPr>
              <a:t>Wellbeing and safety</a:t>
            </a:r>
            <a:endParaRPr lang="en-US" sz="1400" dirty="0"/>
          </a:p>
        </p:txBody>
      </p:sp>
      <p:sp>
        <p:nvSpPr>
          <p:cNvPr id="18" name="Text 16"/>
          <p:cNvSpPr txBox="1"/>
          <p:nvPr/>
        </p:nvSpPr>
        <p:spPr>
          <a:xfrm>
            <a:off x="3337560" y="4379976"/>
            <a:ext cx="2514600" cy="502920"/>
          </a:xfrm>
          <a:prstGeom prst="rect">
            <a:avLst/>
          </a:prstGeom>
          <a:noFill/>
          <a:ln/>
        </p:spPr>
        <p:txBody>
          <a:bodyPr wrap="square" lIns="0" tIns="0" rIns="0" bIns="0" rtlCol="0" anchor="ctr"/>
          <a:lstStyle/>
          <a:p>
            <a:pPr marL="0" indent="0">
              <a:buNone/>
            </a:pPr>
            <a:r>
              <a:rPr lang="en-US" sz="1150" dirty="0">
                <a:solidFill>
                  <a:srgbClr val="D9D2EC"/>
                </a:solidFill>
                <a:latin typeface="Calibri" pitchFamily="34" charset="0"/>
                <a:ea typeface="Calibri" pitchFamily="34" charset="-122"/>
                <a:cs typeface="Calibri" pitchFamily="34" charset="-120"/>
              </a:rPr>
              <a:t>Minimise further harm, build resilience</a:t>
            </a:r>
            <a:endParaRPr lang="en-US" sz="1150" dirty="0"/>
          </a:p>
        </p:txBody>
      </p:sp>
      <p:sp>
        <p:nvSpPr>
          <p:cNvPr id="19" name="Shape 17"/>
          <p:cNvSpPr/>
          <p:nvPr/>
        </p:nvSpPr>
        <p:spPr>
          <a:xfrm>
            <a:off x="868680" y="4992624"/>
            <a:ext cx="384048" cy="384048"/>
          </a:xfrm>
          <a:prstGeom prst="ellipse">
            <a:avLst/>
          </a:prstGeom>
          <a:solidFill>
            <a:srgbClr val="E97030"/>
          </a:solidFill>
          <a:ln w="12700">
            <a:solidFill>
              <a:srgbClr val="E97030"/>
            </a:solidFill>
            <a:prstDash val="solid"/>
          </a:ln>
        </p:spPr>
      </p:sp>
      <p:sp>
        <p:nvSpPr>
          <p:cNvPr id="20" name="Text 18"/>
          <p:cNvSpPr txBox="1"/>
          <p:nvPr/>
        </p:nvSpPr>
        <p:spPr>
          <a:xfrm>
            <a:off x="868680" y="499262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1" name="Text 19"/>
          <p:cNvSpPr txBox="1"/>
          <p:nvPr/>
        </p:nvSpPr>
        <p:spPr>
          <a:xfrm>
            <a:off x="1371600" y="4946904"/>
            <a:ext cx="1965960" cy="502920"/>
          </a:xfrm>
          <a:prstGeom prst="rect">
            <a:avLst/>
          </a:prstGeom>
          <a:noFill/>
          <a:ln/>
        </p:spPr>
        <p:txBody>
          <a:bodyPr wrap="square" lIns="0" tIns="0" rIns="0" bIns="0" rtlCol="0" anchor="ctr"/>
          <a:lstStyle/>
          <a:p>
            <a:pPr marL="0" indent="0">
              <a:buNone/>
            </a:pPr>
            <a:r>
              <a:rPr lang="en-US" sz="1400" b="1" dirty="0">
                <a:solidFill>
                  <a:srgbClr val="F0A265"/>
                </a:solidFill>
                <a:latin typeface="Cambria" pitchFamily="34" charset="0"/>
                <a:ea typeface="Cambria" pitchFamily="34" charset="-122"/>
                <a:cs typeface="Cambria" pitchFamily="34" charset="-120"/>
              </a:rPr>
              <a:t>Recognition</a:t>
            </a:r>
            <a:endParaRPr lang="en-US" sz="1400" dirty="0"/>
          </a:p>
        </p:txBody>
      </p:sp>
      <p:sp>
        <p:nvSpPr>
          <p:cNvPr id="22" name="Text 20"/>
          <p:cNvSpPr txBox="1"/>
          <p:nvPr/>
        </p:nvSpPr>
        <p:spPr>
          <a:xfrm>
            <a:off x="3337560" y="4946904"/>
            <a:ext cx="2514600" cy="502920"/>
          </a:xfrm>
          <a:prstGeom prst="rect">
            <a:avLst/>
          </a:prstGeom>
          <a:noFill/>
          <a:ln/>
        </p:spPr>
        <p:txBody>
          <a:bodyPr wrap="square" lIns="0" tIns="0" rIns="0" bIns="0" rtlCol="0" anchor="ctr"/>
          <a:lstStyle/>
          <a:p>
            <a:pPr marL="0" indent="0">
              <a:buNone/>
            </a:pPr>
            <a:r>
              <a:rPr lang="en-US" sz="1150" dirty="0">
                <a:solidFill>
                  <a:srgbClr val="D9D2EC"/>
                </a:solidFill>
                <a:latin typeface="Calibri" pitchFamily="34" charset="0"/>
                <a:ea typeface="Calibri" pitchFamily="34" charset="-122"/>
                <a:cs typeface="Calibri" pitchFamily="34" charset="-120"/>
              </a:rPr>
              <a:t>Believed, with rights that work in practice</a:t>
            </a:r>
            <a:endParaRPr lang="en-US" sz="1150" dirty="0"/>
          </a:p>
        </p:txBody>
      </p:sp>
      <p:sp>
        <p:nvSpPr>
          <p:cNvPr id="23" name="Shape 21"/>
          <p:cNvSpPr/>
          <p:nvPr/>
        </p:nvSpPr>
        <p:spPr>
          <a:xfrm>
            <a:off x="868680" y="5559552"/>
            <a:ext cx="384048" cy="384048"/>
          </a:xfrm>
          <a:prstGeom prst="ellipse">
            <a:avLst/>
          </a:prstGeom>
          <a:solidFill>
            <a:srgbClr val="E97030"/>
          </a:solidFill>
          <a:ln w="12700">
            <a:solidFill>
              <a:srgbClr val="E97030"/>
            </a:solidFill>
            <a:prstDash val="solid"/>
          </a:ln>
        </p:spPr>
      </p:sp>
      <p:sp>
        <p:nvSpPr>
          <p:cNvPr id="24" name="Text 22"/>
          <p:cNvSpPr txBox="1"/>
          <p:nvPr/>
        </p:nvSpPr>
        <p:spPr>
          <a:xfrm>
            <a:off x="868680" y="555955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5" name="Text 23"/>
          <p:cNvSpPr txBox="1"/>
          <p:nvPr/>
        </p:nvSpPr>
        <p:spPr>
          <a:xfrm>
            <a:off x="1371600" y="5513832"/>
            <a:ext cx="1965960" cy="502920"/>
          </a:xfrm>
          <a:prstGeom prst="rect">
            <a:avLst/>
          </a:prstGeom>
          <a:noFill/>
          <a:ln/>
        </p:spPr>
        <p:txBody>
          <a:bodyPr wrap="square" lIns="0" tIns="0" rIns="0" bIns="0" rtlCol="0" anchor="ctr"/>
          <a:lstStyle/>
          <a:p>
            <a:pPr marL="0" indent="0">
              <a:buNone/>
            </a:pPr>
            <a:r>
              <a:rPr lang="en-US" sz="1400" b="1" dirty="0">
                <a:solidFill>
                  <a:srgbClr val="F0A265"/>
                </a:solidFill>
                <a:latin typeface="Cambria" pitchFamily="34" charset="0"/>
                <a:ea typeface="Cambria" pitchFamily="34" charset="-122"/>
                <a:cs typeface="Cambria" pitchFamily="34" charset="-120"/>
              </a:rPr>
              <a:t>No secondary victimisation</a:t>
            </a:r>
            <a:endParaRPr lang="en-US" sz="1400" dirty="0"/>
          </a:p>
        </p:txBody>
      </p:sp>
      <p:sp>
        <p:nvSpPr>
          <p:cNvPr id="26" name="Text 24"/>
          <p:cNvSpPr txBox="1"/>
          <p:nvPr/>
        </p:nvSpPr>
        <p:spPr>
          <a:xfrm>
            <a:off x="3337560" y="5513832"/>
            <a:ext cx="2514600" cy="502920"/>
          </a:xfrm>
          <a:prstGeom prst="rect">
            <a:avLst/>
          </a:prstGeom>
          <a:noFill/>
          <a:ln/>
        </p:spPr>
        <p:txBody>
          <a:bodyPr wrap="square" lIns="0" tIns="0" rIns="0" bIns="0" rtlCol="0" anchor="ctr"/>
          <a:lstStyle/>
          <a:p>
            <a:pPr marL="0" indent="0">
              <a:buNone/>
            </a:pPr>
            <a:r>
              <a:rPr lang="en-US" sz="1150" dirty="0">
                <a:solidFill>
                  <a:srgbClr val="D9D2EC"/>
                </a:solidFill>
                <a:latin typeface="Calibri" pitchFamily="34" charset="0"/>
                <a:ea typeface="Calibri" pitchFamily="34" charset="-122"/>
                <a:cs typeface="Calibri" pitchFamily="34" charset="-120"/>
              </a:rPr>
              <a:t>The system itself must not add harm</a:t>
            </a:r>
            <a:endParaRPr lang="en-US" sz="1150" dirty="0"/>
          </a:p>
        </p:txBody>
      </p:sp>
      <p:sp>
        <p:nvSpPr>
          <p:cNvPr id="27" name="Shape 25"/>
          <p:cNvSpPr/>
          <p:nvPr/>
        </p:nvSpPr>
        <p:spPr>
          <a:xfrm>
            <a:off x="6217920" y="1554480"/>
            <a:ext cx="5422392" cy="4526280"/>
          </a:xfrm>
          <a:prstGeom prst="roundRect">
            <a:avLst>
              <a:gd name="adj" fmla="val 1616"/>
            </a:avLst>
          </a:prstGeom>
          <a:solidFill>
            <a:srgbClr val="EEEBF6"/>
          </a:solidFill>
          <a:ln w="12700">
            <a:solidFill>
              <a:srgbClr val="EEEBF6"/>
            </a:solidFill>
            <a:prstDash val="solid"/>
          </a:ln>
        </p:spPr>
      </p:sp>
      <p:sp>
        <p:nvSpPr>
          <p:cNvPr id="28" name="Text 26"/>
          <p:cNvSpPr txBox="1"/>
          <p:nvPr/>
        </p:nvSpPr>
        <p:spPr>
          <a:xfrm>
            <a:off x="6537960" y="1783080"/>
            <a:ext cx="4846320" cy="685800"/>
          </a:xfrm>
          <a:prstGeom prst="rect">
            <a:avLst/>
          </a:prstGeom>
          <a:noFill/>
          <a:ln/>
        </p:spPr>
        <p:txBody>
          <a:bodyPr wrap="square" lIns="0" tIns="0" rIns="0" bIns="0" rtlCol="0" anchor="t"/>
          <a:lstStyle/>
          <a:p>
            <a:pPr marL="0" indent="0">
              <a:buNone/>
            </a:pPr>
            <a:r>
              <a:rPr lang="en-US" sz="1900" b="1" dirty="0">
                <a:solidFill>
                  <a:srgbClr val="35245F"/>
                </a:solidFill>
                <a:latin typeface="Cambria" pitchFamily="34" charset="0"/>
                <a:ea typeface="Cambria" pitchFamily="34" charset="-122"/>
                <a:cs typeface="Cambria" pitchFamily="34" charset="-120"/>
              </a:rPr>
              <a:t>Why children and families don’t come forward</a:t>
            </a:r>
            <a:endParaRPr lang="en-US" sz="1900" dirty="0"/>
          </a:p>
        </p:txBody>
      </p:sp>
      <p:sp>
        <p:nvSpPr>
          <p:cNvPr id="29" name="Shape 27"/>
          <p:cNvSpPr/>
          <p:nvPr/>
        </p:nvSpPr>
        <p:spPr>
          <a:xfrm>
            <a:off x="6537960" y="2651760"/>
            <a:ext cx="402336" cy="402336"/>
          </a:xfrm>
          <a:prstGeom prst="ellipse">
            <a:avLst/>
          </a:prstGeom>
          <a:solidFill>
            <a:srgbClr val="E97030"/>
          </a:solidFill>
          <a:ln w="12700">
            <a:solidFill>
              <a:srgbClr val="E97030"/>
            </a:solidFill>
            <a:prstDash val="solid"/>
          </a:ln>
        </p:spPr>
      </p:sp>
      <p:pic>
        <p:nvPicPr>
          <p:cNvPr id="30" name="Image 0" descr="preencoded.png"/>
          <p:cNvPicPr>
            <a:picLocks noChangeAspect="1"/>
          </p:cNvPicPr>
          <p:nvPr/>
        </p:nvPicPr>
        <p:blipFill>
          <a:blip r:embed="rId3"/>
          <a:stretch>
            <a:fillRect/>
          </a:stretch>
        </p:blipFill>
        <p:spPr>
          <a:xfrm>
            <a:off x="6638544" y="2752344"/>
            <a:ext cx="201168" cy="201168"/>
          </a:xfrm>
          <a:prstGeom prst="rect">
            <a:avLst/>
          </a:prstGeom>
        </p:spPr>
      </p:pic>
      <p:sp>
        <p:nvSpPr>
          <p:cNvPr id="31" name="Text 28"/>
          <p:cNvSpPr txBox="1"/>
          <p:nvPr/>
        </p:nvSpPr>
        <p:spPr>
          <a:xfrm>
            <a:off x="7086600" y="2633472"/>
            <a:ext cx="4434840" cy="548640"/>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Shame, stigma and fear of not being believed</a:t>
            </a:r>
            <a:endParaRPr lang="en-US" sz="1500" dirty="0"/>
          </a:p>
        </p:txBody>
      </p:sp>
      <p:sp>
        <p:nvSpPr>
          <p:cNvPr id="32" name="Shape 29"/>
          <p:cNvSpPr/>
          <p:nvPr/>
        </p:nvSpPr>
        <p:spPr>
          <a:xfrm>
            <a:off x="6537960" y="3310128"/>
            <a:ext cx="402336" cy="402336"/>
          </a:xfrm>
          <a:prstGeom prst="ellipse">
            <a:avLst/>
          </a:prstGeom>
          <a:solidFill>
            <a:srgbClr val="E97030"/>
          </a:solidFill>
          <a:ln w="12700">
            <a:solidFill>
              <a:srgbClr val="E97030"/>
            </a:solidFill>
            <a:prstDash val="solid"/>
          </a:ln>
        </p:spPr>
      </p:sp>
      <p:pic>
        <p:nvPicPr>
          <p:cNvPr id="33" name="Image 1" descr="preencoded.png"/>
          <p:cNvPicPr>
            <a:picLocks noChangeAspect="1"/>
          </p:cNvPicPr>
          <p:nvPr/>
        </p:nvPicPr>
        <p:blipFill>
          <a:blip r:embed="rId3"/>
          <a:stretch>
            <a:fillRect/>
          </a:stretch>
        </p:blipFill>
        <p:spPr>
          <a:xfrm>
            <a:off x="6638544" y="3410712"/>
            <a:ext cx="201168" cy="201168"/>
          </a:xfrm>
          <a:prstGeom prst="rect">
            <a:avLst/>
          </a:prstGeom>
        </p:spPr>
      </p:pic>
      <p:sp>
        <p:nvSpPr>
          <p:cNvPr id="34" name="Text 30"/>
          <p:cNvSpPr txBox="1"/>
          <p:nvPr/>
        </p:nvSpPr>
        <p:spPr>
          <a:xfrm>
            <a:off x="7086600" y="3291840"/>
            <a:ext cx="4434840" cy="548640"/>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Loyalty to, or dependency on, the recruiter</a:t>
            </a:r>
            <a:endParaRPr lang="en-US" sz="1500" dirty="0"/>
          </a:p>
        </p:txBody>
      </p:sp>
      <p:sp>
        <p:nvSpPr>
          <p:cNvPr id="35" name="Shape 31"/>
          <p:cNvSpPr/>
          <p:nvPr/>
        </p:nvSpPr>
        <p:spPr>
          <a:xfrm>
            <a:off x="6537960" y="3968496"/>
            <a:ext cx="402336" cy="402336"/>
          </a:xfrm>
          <a:prstGeom prst="ellipse">
            <a:avLst/>
          </a:prstGeom>
          <a:solidFill>
            <a:srgbClr val="E97030"/>
          </a:solidFill>
          <a:ln w="12700">
            <a:solidFill>
              <a:srgbClr val="E97030"/>
            </a:solidFill>
            <a:prstDash val="solid"/>
          </a:ln>
        </p:spPr>
      </p:sp>
      <p:pic>
        <p:nvPicPr>
          <p:cNvPr id="36" name="Image 2" descr="preencoded.png"/>
          <p:cNvPicPr>
            <a:picLocks noChangeAspect="1"/>
          </p:cNvPicPr>
          <p:nvPr/>
        </p:nvPicPr>
        <p:blipFill>
          <a:blip r:embed="rId3"/>
          <a:stretch>
            <a:fillRect/>
          </a:stretch>
        </p:blipFill>
        <p:spPr>
          <a:xfrm>
            <a:off x="6638544" y="4069080"/>
            <a:ext cx="201168" cy="201168"/>
          </a:xfrm>
          <a:prstGeom prst="rect">
            <a:avLst/>
          </a:prstGeom>
        </p:spPr>
      </p:pic>
      <p:sp>
        <p:nvSpPr>
          <p:cNvPr id="37" name="Text 32"/>
          <p:cNvSpPr txBox="1"/>
          <p:nvPr/>
        </p:nvSpPr>
        <p:spPr>
          <a:xfrm>
            <a:off x="7086600" y="3950208"/>
            <a:ext cx="4434840" cy="548640"/>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Language barriers and not knowing which services exist</a:t>
            </a:r>
            <a:endParaRPr lang="en-US" sz="1500" dirty="0"/>
          </a:p>
        </p:txBody>
      </p:sp>
      <p:sp>
        <p:nvSpPr>
          <p:cNvPr id="38" name="Shape 33"/>
          <p:cNvSpPr/>
          <p:nvPr/>
        </p:nvSpPr>
        <p:spPr>
          <a:xfrm>
            <a:off x="6537960" y="4626864"/>
            <a:ext cx="402336" cy="402336"/>
          </a:xfrm>
          <a:prstGeom prst="ellipse">
            <a:avLst/>
          </a:prstGeom>
          <a:solidFill>
            <a:srgbClr val="E97030"/>
          </a:solidFill>
          <a:ln w="12700">
            <a:solidFill>
              <a:srgbClr val="E97030"/>
            </a:solidFill>
            <a:prstDash val="solid"/>
          </a:ln>
        </p:spPr>
      </p:sp>
      <p:pic>
        <p:nvPicPr>
          <p:cNvPr id="39" name="Image 3" descr="preencoded.png"/>
          <p:cNvPicPr>
            <a:picLocks noChangeAspect="1"/>
          </p:cNvPicPr>
          <p:nvPr/>
        </p:nvPicPr>
        <p:blipFill>
          <a:blip r:embed="rId3"/>
          <a:stretch>
            <a:fillRect/>
          </a:stretch>
        </p:blipFill>
        <p:spPr>
          <a:xfrm>
            <a:off x="6638544" y="4727448"/>
            <a:ext cx="201168" cy="201168"/>
          </a:xfrm>
          <a:prstGeom prst="rect">
            <a:avLst/>
          </a:prstGeom>
        </p:spPr>
      </p:pic>
      <p:sp>
        <p:nvSpPr>
          <p:cNvPr id="40" name="Text 34"/>
          <p:cNvSpPr txBox="1"/>
          <p:nvPr/>
        </p:nvSpPr>
        <p:spPr>
          <a:xfrm>
            <a:off x="7086600" y="4608576"/>
            <a:ext cx="4434840" cy="548640"/>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Mistrust of authorities, especially with migration status</a:t>
            </a:r>
            <a:endParaRPr lang="en-US" sz="1500" dirty="0"/>
          </a:p>
        </p:txBody>
      </p:sp>
      <p:sp>
        <p:nvSpPr>
          <p:cNvPr id="41" name="Shape 35"/>
          <p:cNvSpPr/>
          <p:nvPr/>
        </p:nvSpPr>
        <p:spPr>
          <a:xfrm>
            <a:off x="6537960" y="5285232"/>
            <a:ext cx="402336" cy="402336"/>
          </a:xfrm>
          <a:prstGeom prst="ellipse">
            <a:avLst/>
          </a:prstGeom>
          <a:solidFill>
            <a:srgbClr val="E97030"/>
          </a:solidFill>
          <a:ln w="12700">
            <a:solidFill>
              <a:srgbClr val="E97030"/>
            </a:solidFill>
            <a:prstDash val="solid"/>
          </a:ln>
        </p:spPr>
      </p:sp>
      <p:pic>
        <p:nvPicPr>
          <p:cNvPr id="42" name="Image 4" descr="preencoded.png"/>
          <p:cNvPicPr>
            <a:picLocks noChangeAspect="1"/>
          </p:cNvPicPr>
          <p:nvPr/>
        </p:nvPicPr>
        <p:blipFill>
          <a:blip r:embed="rId3"/>
          <a:stretch>
            <a:fillRect/>
          </a:stretch>
        </p:blipFill>
        <p:spPr>
          <a:xfrm>
            <a:off x="6638544" y="5385816"/>
            <a:ext cx="201168" cy="201168"/>
          </a:xfrm>
          <a:prstGeom prst="rect">
            <a:avLst/>
          </a:prstGeom>
        </p:spPr>
      </p:pic>
      <p:sp>
        <p:nvSpPr>
          <p:cNvPr id="43" name="Text 36"/>
          <p:cNvSpPr txBox="1"/>
          <p:nvPr/>
        </p:nvSpPr>
        <p:spPr>
          <a:xfrm>
            <a:off x="7086600" y="5266944"/>
            <a:ext cx="4434840" cy="548640"/>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No safe, child-friendly way to disclose</a:t>
            </a:r>
            <a:endParaRPr lang="en-US" sz="1500" dirty="0"/>
          </a:p>
        </p:txBody>
      </p:sp>
      <p:sp>
        <p:nvSpPr>
          <p:cNvPr id="44" name="Text 37"/>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RECOGNITION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Risk and protection sit in the same place</a:t>
            </a:r>
            <a:endParaRPr lang="en-US" sz="3200" dirty="0"/>
          </a:p>
        </p:txBody>
      </p:sp>
      <p:sp>
        <p:nvSpPr>
          <p:cNvPr id="4" name="Text 2"/>
          <p:cNvSpPr txBox="1"/>
          <p:nvPr/>
        </p:nvSpPr>
        <p:spPr>
          <a:xfrm>
            <a:off x="548640" y="1463040"/>
            <a:ext cx="11064240" cy="457200"/>
          </a:xfrm>
          <a:prstGeom prst="rect">
            <a:avLst/>
          </a:prstGeom>
          <a:noFill/>
          <a:ln/>
        </p:spPr>
        <p:txBody>
          <a:bodyPr wrap="square" lIns="0" tIns="0" rIns="0" bIns="0" rtlCol="0" anchor="t"/>
          <a:lstStyle/>
          <a:p>
            <a:pPr marL="0" indent="0">
              <a:buNone/>
            </a:pPr>
            <a:r>
              <a:rPr lang="en-US" sz="1800" dirty="0">
                <a:solidFill>
                  <a:srgbClr val="2B2A3A"/>
                </a:solidFill>
                <a:latin typeface="Calibri" pitchFamily="34" charset="0"/>
                <a:ea typeface="Calibri" pitchFamily="34" charset="-122"/>
                <a:cs typeface="Calibri" pitchFamily="34" charset="-120"/>
              </a:rPr>
              <a:t>A stranger-danger model is not enough. The family and close circle are often where harm happens.</a:t>
            </a:r>
            <a:endParaRPr lang="en-US" sz="1800" dirty="0"/>
          </a:p>
        </p:txBody>
      </p:sp>
      <p:sp>
        <p:nvSpPr>
          <p:cNvPr id="5" name="Shape 3"/>
          <p:cNvSpPr/>
          <p:nvPr/>
        </p:nvSpPr>
        <p:spPr>
          <a:xfrm>
            <a:off x="548640" y="2148840"/>
            <a:ext cx="3493008" cy="2377440"/>
          </a:xfrm>
          <a:prstGeom prst="roundRect">
            <a:avLst>
              <a:gd name="adj" fmla="val 3077"/>
            </a:avLst>
          </a:prstGeom>
          <a:solidFill>
            <a:srgbClr val="35245F"/>
          </a:solidFill>
          <a:ln w="12700">
            <a:solidFill>
              <a:srgbClr val="35245F"/>
            </a:solidFill>
            <a:prstDash val="solid"/>
          </a:ln>
        </p:spPr>
      </p:sp>
      <p:sp>
        <p:nvSpPr>
          <p:cNvPr id="6" name="Text 4"/>
          <p:cNvSpPr txBox="1"/>
          <p:nvPr/>
        </p:nvSpPr>
        <p:spPr>
          <a:xfrm>
            <a:off x="868680" y="2331720"/>
            <a:ext cx="2743200" cy="731520"/>
          </a:xfrm>
          <a:prstGeom prst="rect">
            <a:avLst/>
          </a:prstGeom>
          <a:noFill/>
          <a:ln/>
        </p:spPr>
        <p:txBody>
          <a:bodyPr wrap="square" lIns="0" tIns="0" rIns="0" bIns="0" rtlCol="0" anchor="t"/>
          <a:lstStyle/>
          <a:p>
            <a:pPr marL="0" indent="0">
              <a:buNone/>
            </a:pPr>
            <a:r>
              <a:rPr lang="en-US" sz="4000" b="1" dirty="0">
                <a:solidFill>
                  <a:srgbClr val="F0A265"/>
                </a:solidFill>
                <a:latin typeface="Cambria" pitchFamily="34" charset="0"/>
                <a:ea typeface="Cambria" pitchFamily="34" charset="-122"/>
                <a:cs typeface="Cambria" pitchFamily="34" charset="-120"/>
              </a:rPr>
              <a:t>52%</a:t>
            </a:r>
            <a:endParaRPr lang="en-US" sz="4000" dirty="0"/>
          </a:p>
        </p:txBody>
      </p:sp>
      <p:sp>
        <p:nvSpPr>
          <p:cNvPr id="7" name="Text 5"/>
          <p:cNvSpPr txBox="1"/>
          <p:nvPr/>
        </p:nvSpPr>
        <p:spPr>
          <a:xfrm>
            <a:off x="868680" y="3154680"/>
            <a:ext cx="2880360" cy="91440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Physical and psychological violence against children was most often linked to the nuclear family.</a:t>
            </a:r>
            <a:endParaRPr lang="en-US" sz="1500" dirty="0"/>
          </a:p>
        </p:txBody>
      </p:sp>
      <p:sp>
        <p:nvSpPr>
          <p:cNvPr id="8" name="Text 6"/>
          <p:cNvSpPr txBox="1"/>
          <p:nvPr/>
        </p:nvSpPr>
        <p:spPr>
          <a:xfrm>
            <a:off x="868680" y="4160520"/>
            <a:ext cx="2880360" cy="274320"/>
          </a:xfrm>
          <a:prstGeom prst="rect">
            <a:avLst/>
          </a:prstGeom>
          <a:noFill/>
          <a:ln/>
        </p:spPr>
        <p:txBody>
          <a:bodyPr wrap="square" lIns="0" tIns="0" rIns="0" bIns="0" rtlCol="0" anchor="t"/>
          <a:lstStyle/>
          <a:p>
            <a:pPr marL="0" indent="0">
              <a:buNone/>
            </a:pPr>
            <a:r>
              <a:rPr lang="en-US" sz="1000" i="1" dirty="0">
                <a:solidFill>
                  <a:srgbClr val="D9D2EC"/>
                </a:solidFill>
                <a:latin typeface="Calibri" pitchFamily="34" charset="0"/>
                <a:ea typeface="Calibri" pitchFamily="34" charset="-122"/>
                <a:cs typeface="Calibri" pitchFamily="34" charset="-120"/>
              </a:rPr>
              <a:t>die möwe / Gallup Austria, 2025</a:t>
            </a:r>
            <a:endParaRPr lang="en-US" sz="1000" dirty="0"/>
          </a:p>
        </p:txBody>
      </p:sp>
      <p:sp>
        <p:nvSpPr>
          <p:cNvPr id="9" name="Shape 7"/>
          <p:cNvSpPr/>
          <p:nvPr/>
        </p:nvSpPr>
        <p:spPr>
          <a:xfrm>
            <a:off x="4315968" y="2148840"/>
            <a:ext cx="3493008" cy="2377440"/>
          </a:xfrm>
          <a:prstGeom prst="roundRect">
            <a:avLst>
              <a:gd name="adj" fmla="val 3077"/>
            </a:avLst>
          </a:prstGeom>
          <a:solidFill>
            <a:srgbClr val="35245F"/>
          </a:solidFill>
          <a:ln w="12700">
            <a:solidFill>
              <a:srgbClr val="35245F"/>
            </a:solidFill>
            <a:prstDash val="solid"/>
          </a:ln>
        </p:spPr>
      </p:sp>
      <p:sp>
        <p:nvSpPr>
          <p:cNvPr id="10" name="Text 8"/>
          <p:cNvSpPr txBox="1"/>
          <p:nvPr/>
        </p:nvSpPr>
        <p:spPr>
          <a:xfrm>
            <a:off x="4636008" y="2331720"/>
            <a:ext cx="2743200" cy="731520"/>
          </a:xfrm>
          <a:prstGeom prst="rect">
            <a:avLst/>
          </a:prstGeom>
          <a:noFill/>
          <a:ln/>
        </p:spPr>
        <p:txBody>
          <a:bodyPr wrap="square" lIns="0" tIns="0" rIns="0" bIns="0" rtlCol="0" anchor="t"/>
          <a:lstStyle/>
          <a:p>
            <a:pPr marL="0" indent="0">
              <a:buNone/>
            </a:pPr>
            <a:r>
              <a:rPr lang="en-US" sz="4000" b="1" dirty="0">
                <a:solidFill>
                  <a:srgbClr val="F0A265"/>
                </a:solidFill>
                <a:latin typeface="Cambria" pitchFamily="34" charset="0"/>
                <a:ea typeface="Cambria" pitchFamily="34" charset="-122"/>
                <a:cs typeface="Cambria" pitchFamily="34" charset="-120"/>
              </a:rPr>
              <a:t>36%</a:t>
            </a:r>
            <a:endParaRPr lang="en-US" sz="4000" dirty="0"/>
          </a:p>
        </p:txBody>
      </p:sp>
      <p:sp>
        <p:nvSpPr>
          <p:cNvPr id="11" name="Text 9"/>
          <p:cNvSpPr txBox="1"/>
          <p:nvPr/>
        </p:nvSpPr>
        <p:spPr>
          <a:xfrm>
            <a:off x="4636008" y="3154680"/>
            <a:ext cx="2880360" cy="91440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Sexual violence against children was most often linked to the wider family circle.</a:t>
            </a:r>
            <a:endParaRPr lang="en-US" sz="1500" dirty="0"/>
          </a:p>
        </p:txBody>
      </p:sp>
      <p:sp>
        <p:nvSpPr>
          <p:cNvPr id="12" name="Text 10"/>
          <p:cNvSpPr txBox="1"/>
          <p:nvPr/>
        </p:nvSpPr>
        <p:spPr>
          <a:xfrm>
            <a:off x="4636008" y="4160520"/>
            <a:ext cx="2880360" cy="274320"/>
          </a:xfrm>
          <a:prstGeom prst="rect">
            <a:avLst/>
          </a:prstGeom>
          <a:noFill/>
          <a:ln/>
        </p:spPr>
        <p:txBody>
          <a:bodyPr wrap="square" lIns="0" tIns="0" rIns="0" bIns="0" rtlCol="0" anchor="t"/>
          <a:lstStyle/>
          <a:p>
            <a:pPr marL="0" indent="0">
              <a:buNone/>
            </a:pPr>
            <a:r>
              <a:rPr lang="en-US" sz="1000" i="1" dirty="0">
                <a:solidFill>
                  <a:srgbClr val="D9D2EC"/>
                </a:solidFill>
                <a:latin typeface="Calibri" pitchFamily="34" charset="0"/>
                <a:ea typeface="Calibri" pitchFamily="34" charset="-122"/>
                <a:cs typeface="Calibri" pitchFamily="34" charset="-120"/>
              </a:rPr>
              <a:t>die möwe / Gallup Austria, 2025</a:t>
            </a:r>
            <a:endParaRPr lang="en-US" sz="1000" dirty="0"/>
          </a:p>
        </p:txBody>
      </p:sp>
      <p:sp>
        <p:nvSpPr>
          <p:cNvPr id="13" name="Shape 11"/>
          <p:cNvSpPr/>
          <p:nvPr/>
        </p:nvSpPr>
        <p:spPr>
          <a:xfrm>
            <a:off x="8083296" y="2148840"/>
            <a:ext cx="3493008" cy="2377440"/>
          </a:xfrm>
          <a:prstGeom prst="roundRect">
            <a:avLst>
              <a:gd name="adj" fmla="val 3077"/>
            </a:avLst>
          </a:prstGeom>
          <a:solidFill>
            <a:srgbClr val="35245F"/>
          </a:solidFill>
          <a:ln w="12700">
            <a:solidFill>
              <a:srgbClr val="35245F"/>
            </a:solidFill>
            <a:prstDash val="solid"/>
          </a:ln>
        </p:spPr>
      </p:sp>
      <p:sp>
        <p:nvSpPr>
          <p:cNvPr id="14" name="Text 12"/>
          <p:cNvSpPr txBox="1"/>
          <p:nvPr/>
        </p:nvSpPr>
        <p:spPr>
          <a:xfrm>
            <a:off x="8403336" y="2331720"/>
            <a:ext cx="2743200" cy="731520"/>
          </a:xfrm>
          <a:prstGeom prst="rect">
            <a:avLst/>
          </a:prstGeom>
          <a:noFill/>
          <a:ln/>
        </p:spPr>
        <p:txBody>
          <a:bodyPr wrap="square" lIns="0" tIns="0" rIns="0" bIns="0" rtlCol="0" anchor="t"/>
          <a:lstStyle/>
          <a:p>
            <a:pPr marL="0" indent="0">
              <a:buNone/>
            </a:pPr>
            <a:r>
              <a:rPr lang="en-US" sz="4000" b="1" dirty="0">
                <a:solidFill>
                  <a:srgbClr val="F0A265"/>
                </a:solidFill>
                <a:latin typeface="Cambria" pitchFamily="34" charset="0"/>
                <a:ea typeface="Cambria" pitchFamily="34" charset="-122"/>
                <a:cs typeface="Cambria" pitchFamily="34" charset="-120"/>
              </a:rPr>
              <a:t>22%</a:t>
            </a:r>
            <a:endParaRPr lang="en-US" sz="4000" dirty="0"/>
          </a:p>
        </p:txBody>
      </p:sp>
      <p:sp>
        <p:nvSpPr>
          <p:cNvPr id="15" name="Text 13"/>
          <p:cNvSpPr txBox="1"/>
          <p:nvPr/>
        </p:nvSpPr>
        <p:spPr>
          <a:xfrm>
            <a:off x="8403336" y="3154680"/>
            <a:ext cx="2880360" cy="91440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Police statistics record the home as the scene of violent crime in this share of cases.</a:t>
            </a:r>
            <a:endParaRPr lang="en-US" sz="1500" dirty="0"/>
          </a:p>
        </p:txBody>
      </p:sp>
      <p:sp>
        <p:nvSpPr>
          <p:cNvPr id="16" name="Text 14"/>
          <p:cNvSpPr txBox="1"/>
          <p:nvPr/>
        </p:nvSpPr>
        <p:spPr>
          <a:xfrm>
            <a:off x="8403336" y="4160520"/>
            <a:ext cx="2880360" cy="274320"/>
          </a:xfrm>
          <a:prstGeom prst="rect">
            <a:avLst/>
          </a:prstGeom>
          <a:noFill/>
          <a:ln/>
        </p:spPr>
        <p:txBody>
          <a:bodyPr wrap="square" lIns="0" tIns="0" rIns="0" bIns="0" rtlCol="0" anchor="t"/>
          <a:lstStyle/>
          <a:p>
            <a:pPr marL="0" indent="0">
              <a:buNone/>
            </a:pPr>
            <a:r>
              <a:rPr lang="en-US" sz="1000" i="1" dirty="0">
                <a:solidFill>
                  <a:srgbClr val="D9D2EC"/>
                </a:solidFill>
                <a:latin typeface="Calibri" pitchFamily="34" charset="0"/>
                <a:ea typeface="Calibri" pitchFamily="34" charset="-122"/>
                <a:cs typeface="Calibri" pitchFamily="34" charset="-120"/>
              </a:rPr>
              <a:t>WEISSER RING / BKA, Germany</a:t>
            </a:r>
            <a:endParaRPr lang="en-US" sz="1000" dirty="0"/>
          </a:p>
        </p:txBody>
      </p:sp>
      <p:sp>
        <p:nvSpPr>
          <p:cNvPr id="17" name="Shape 15"/>
          <p:cNvSpPr/>
          <p:nvPr/>
        </p:nvSpPr>
        <p:spPr>
          <a:xfrm>
            <a:off x="548640" y="4846320"/>
            <a:ext cx="11091672" cy="594360"/>
          </a:xfrm>
          <a:prstGeom prst="roundRect">
            <a:avLst>
              <a:gd name="adj" fmla="val 12308"/>
            </a:avLst>
          </a:prstGeom>
          <a:solidFill>
            <a:srgbClr val="EEEBF6"/>
          </a:solidFill>
          <a:ln w="12700">
            <a:solidFill>
              <a:srgbClr val="EEEBF6"/>
            </a:solidFill>
            <a:prstDash val="solid"/>
          </a:ln>
        </p:spPr>
      </p:sp>
      <p:sp>
        <p:nvSpPr>
          <p:cNvPr id="18" name="Text 16"/>
          <p:cNvSpPr txBox="1"/>
          <p:nvPr/>
        </p:nvSpPr>
        <p:spPr>
          <a:xfrm>
            <a:off x="868680" y="4846320"/>
            <a:ext cx="10515600" cy="594360"/>
          </a:xfrm>
          <a:prstGeom prst="rect">
            <a:avLst/>
          </a:prstGeom>
          <a:noFill/>
          <a:ln/>
        </p:spPr>
        <p:txBody>
          <a:bodyPr wrap="square" lIns="0" tIns="0" rIns="0" bIns="0" rtlCol="0" anchor="ctr"/>
          <a:lstStyle/>
          <a:p>
            <a:pPr marL="0" indent="0">
              <a:buNone/>
            </a:pPr>
            <a:r>
              <a:rPr lang="en-US" sz="1500" i="1" dirty="0">
                <a:solidFill>
                  <a:srgbClr val="35245F"/>
                </a:solidFill>
                <a:latin typeface="Calibri" pitchFamily="34" charset="0"/>
                <a:ea typeface="Calibri" pitchFamily="34" charset="-122"/>
                <a:cs typeface="Calibri" pitchFamily="34" charset="-120"/>
              </a:rPr>
              <a:t>In Greece, national child helpline data show parents are the most frequently reported perpetrators of child abuse.</a:t>
            </a:r>
            <a:endParaRPr lang="en-US" sz="1500" dirty="0"/>
          </a:p>
        </p:txBody>
      </p:sp>
      <p:sp>
        <p:nvSpPr>
          <p:cNvPr id="19" name="Text 17"/>
          <p:cNvSpPr txBox="1"/>
          <p:nvPr/>
        </p:nvSpPr>
        <p:spPr>
          <a:xfrm>
            <a:off x="548640" y="5669280"/>
            <a:ext cx="10972800" cy="411480"/>
          </a:xfrm>
          <a:prstGeom prst="rect">
            <a:avLst/>
          </a:prstGeom>
          <a:noFill/>
          <a:ln/>
        </p:spPr>
        <p:txBody>
          <a:bodyPr wrap="square" lIns="0" tIns="0" rIns="0" bIns="0" rtlCol="0" anchor="t"/>
          <a:lstStyle/>
          <a:p>
            <a:pPr marL="0" indent="0">
              <a:buNone/>
            </a:pPr>
            <a:r>
              <a:rPr lang="en-US" sz="1900" b="1" dirty="0">
                <a:solidFill>
                  <a:srgbClr val="E97030"/>
                </a:solidFill>
                <a:latin typeface="Cambria" pitchFamily="34" charset="0"/>
                <a:ea typeface="Cambria" pitchFamily="34" charset="-122"/>
                <a:cs typeface="Cambria" pitchFamily="34" charset="-120"/>
              </a:rPr>
              <a:t>So a “trusted adult” has to be checked, not assumed.</a:t>
            </a:r>
            <a:endParaRPr lang="en-US" sz="1900" dirty="0"/>
          </a:p>
        </p:txBody>
      </p:sp>
      <p:sp>
        <p:nvSpPr>
          <p:cNvPr id="20" name="Text 18"/>
          <p:cNvSpPr txBox="1"/>
          <p:nvPr/>
        </p:nvSpPr>
        <p:spPr>
          <a:xfrm>
            <a:off x="548640" y="6419088"/>
            <a:ext cx="11091672" cy="228600"/>
          </a:xfrm>
          <a:prstGeom prst="rect">
            <a:avLst/>
          </a:prstGeom>
          <a:noFill/>
          <a:ln/>
        </p:spPr>
        <p:txBody>
          <a:bodyPr wrap="square" lIns="0" tIns="0" rIns="0" bIns="0" rtlCol="0" anchor="t"/>
          <a:lstStyle/>
          <a:p>
            <a:pPr marL="0" indent="0" algn="r">
              <a:buNone/>
            </a:pPr>
            <a:r>
              <a:rPr lang="en-US" sz="900" i="1" dirty="0">
                <a:solidFill>
                  <a:srgbClr val="6B6880"/>
                </a:solidFill>
                <a:latin typeface="Calibri" pitchFamily="34" charset="0"/>
                <a:ea typeface="Calibri" pitchFamily="34" charset="-122"/>
                <a:cs typeface="Calibri" pitchFamily="34" charset="-120"/>
              </a:rPr>
              <a:t>Sources: die möwe / Gallup Austria  ·  WEISSER RING / BKA  ·  The Smile of the Child, Greece</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221B47"/>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F0A265"/>
                </a:solidFill>
                <a:latin typeface="Calibri" pitchFamily="34" charset="0"/>
                <a:ea typeface="Calibri" pitchFamily="34" charset="-122"/>
                <a:cs typeface="Calibri" pitchFamily="34" charset="-120"/>
              </a:rPr>
              <a:t>RECOGNITION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FFFFFF"/>
                </a:solidFill>
                <a:latin typeface="Cambria" pitchFamily="34" charset="0"/>
                <a:ea typeface="Cambria" pitchFamily="34" charset="-122"/>
                <a:cs typeface="Cambria" pitchFamily="34" charset="-120"/>
              </a:rPr>
              <a:t>When a child appears to offend</a:t>
            </a:r>
            <a:endParaRPr lang="en-US" sz="3200" dirty="0"/>
          </a:p>
        </p:txBody>
      </p:sp>
      <p:sp>
        <p:nvSpPr>
          <p:cNvPr id="4" name="Text 2"/>
          <p:cNvSpPr txBox="1"/>
          <p:nvPr/>
        </p:nvSpPr>
        <p:spPr>
          <a:xfrm>
            <a:off x="548640" y="1691640"/>
            <a:ext cx="6126480" cy="137160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Recruitment and coercion can make a child both a victim and a suspect.</a:t>
            </a:r>
            <a:endParaRPr lang="en-US" sz="2800" dirty="0"/>
          </a:p>
        </p:txBody>
      </p:sp>
      <p:sp>
        <p:nvSpPr>
          <p:cNvPr id="5" name="Text 3"/>
          <p:cNvSpPr txBox="1"/>
          <p:nvPr/>
        </p:nvSpPr>
        <p:spPr>
          <a:xfrm>
            <a:off x="548640" y="3154680"/>
            <a:ext cx="5852160" cy="822960"/>
          </a:xfrm>
          <a:prstGeom prst="rect">
            <a:avLst/>
          </a:prstGeom>
          <a:noFill/>
          <a:ln/>
        </p:spPr>
        <p:txBody>
          <a:bodyPr wrap="square" lIns="0" tIns="0" rIns="0" bIns="0" rtlCol="0" anchor="t"/>
          <a:lstStyle/>
          <a:p>
            <a:pPr marL="0" indent="0">
              <a:buNone/>
            </a:pPr>
            <a:r>
              <a:rPr lang="en-US" sz="1800" dirty="0">
                <a:solidFill>
                  <a:srgbClr val="D9D2EC"/>
                </a:solidFill>
                <a:latin typeface="Calibri" pitchFamily="34" charset="0"/>
                <a:ea typeface="Calibri" pitchFamily="34" charset="-122"/>
                <a:cs typeface="Calibri" pitchFamily="34" charset="-120"/>
              </a:rPr>
              <a:t>A safeguarding assessment should examine exploitation without prejudging criminal responsibility.</a:t>
            </a:r>
            <a:endParaRPr lang="en-US" sz="1800" dirty="0"/>
          </a:p>
        </p:txBody>
      </p:sp>
      <p:sp>
        <p:nvSpPr>
          <p:cNvPr id="6" name="Text 4"/>
          <p:cNvSpPr txBox="1"/>
          <p:nvPr/>
        </p:nvSpPr>
        <p:spPr>
          <a:xfrm>
            <a:off x="548640" y="4251960"/>
            <a:ext cx="2743200" cy="274320"/>
          </a:xfrm>
          <a:prstGeom prst="rect">
            <a:avLst/>
          </a:prstGeom>
          <a:noFill/>
          <a:ln/>
        </p:spPr>
        <p:txBody>
          <a:bodyPr wrap="square" lIns="0" tIns="0" rIns="0" bIns="0" rtlCol="0" anchor="t"/>
          <a:lstStyle/>
          <a:p>
            <a:pPr marL="0" indent="0">
              <a:buNone/>
            </a:pPr>
            <a:r>
              <a:rPr lang="en-US" sz="1100" b="1" kern="0" spc="200" dirty="0">
                <a:solidFill>
                  <a:srgbClr val="F0A265"/>
                </a:solidFill>
                <a:latin typeface="Calibri" pitchFamily="34" charset="0"/>
                <a:ea typeface="Calibri" pitchFamily="34" charset="-122"/>
                <a:cs typeface="Calibri" pitchFamily="34" charset="-120"/>
              </a:rPr>
              <a:t>THE LAW</a:t>
            </a:r>
            <a:endParaRPr lang="en-US" sz="1100" dirty="0"/>
          </a:p>
        </p:txBody>
      </p:sp>
      <p:sp>
        <p:nvSpPr>
          <p:cNvPr id="7" name="Text 5"/>
          <p:cNvSpPr txBox="1"/>
          <p:nvPr/>
        </p:nvSpPr>
        <p:spPr>
          <a:xfrm>
            <a:off x="548640" y="4572000"/>
            <a:ext cx="5943600" cy="137160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Where a child is trafficked, consent is irrelevant and no coercion needs to be proven. The EU Anti-Trafficking Directive provides for not prosecuting or punishing victims for crimes they were compelled to commit, forced criminality included.</a:t>
            </a:r>
            <a:endParaRPr lang="en-US" sz="1600" dirty="0"/>
          </a:p>
        </p:txBody>
      </p:sp>
      <p:sp>
        <p:nvSpPr>
          <p:cNvPr id="8" name="Shape 6"/>
          <p:cNvSpPr/>
          <p:nvPr/>
        </p:nvSpPr>
        <p:spPr>
          <a:xfrm>
            <a:off x="6949440" y="1828800"/>
            <a:ext cx="3017520" cy="3017520"/>
          </a:xfrm>
          <a:prstGeom prst="ellipse">
            <a:avLst/>
          </a:prstGeom>
          <a:solidFill>
            <a:srgbClr val="E97030">
              <a:alpha val="90000"/>
            </a:srgbClr>
          </a:solidFill>
          <a:ln w="12700">
            <a:solidFill>
              <a:srgbClr val="E97030"/>
            </a:solidFill>
            <a:prstDash val="solid"/>
          </a:ln>
        </p:spPr>
      </p:sp>
      <p:sp>
        <p:nvSpPr>
          <p:cNvPr id="9" name="Shape 7"/>
          <p:cNvSpPr/>
          <p:nvPr/>
        </p:nvSpPr>
        <p:spPr>
          <a:xfrm>
            <a:off x="8778240" y="1828800"/>
            <a:ext cx="3017520" cy="3017520"/>
          </a:xfrm>
          <a:prstGeom prst="ellipse">
            <a:avLst/>
          </a:prstGeom>
          <a:solidFill>
            <a:srgbClr val="5C4A98">
              <a:alpha val="75000"/>
            </a:srgbClr>
          </a:solidFill>
          <a:ln w="12700">
            <a:solidFill>
              <a:srgbClr val="5C4A98"/>
            </a:solidFill>
            <a:prstDash val="solid"/>
          </a:ln>
        </p:spPr>
      </p:sp>
      <p:sp>
        <p:nvSpPr>
          <p:cNvPr id="10" name="Text 8"/>
          <p:cNvSpPr txBox="1"/>
          <p:nvPr/>
        </p:nvSpPr>
        <p:spPr>
          <a:xfrm>
            <a:off x="7178040" y="3063240"/>
            <a:ext cx="1554480" cy="457200"/>
          </a:xfrm>
          <a:prstGeom prst="rect">
            <a:avLst/>
          </a:prstGeom>
          <a:noFill/>
          <a:ln/>
        </p:spPr>
        <p:txBody>
          <a:bodyPr wrap="square" lIns="0" tIns="0" rIns="0" bIns="0" rtlCol="0" anchor="t"/>
          <a:lstStyle/>
          <a:p>
            <a:pPr marL="0" indent="0" algn="ctr">
              <a:buNone/>
            </a:pPr>
            <a:r>
              <a:rPr lang="en-US" sz="2200" b="1" dirty="0">
                <a:solidFill>
                  <a:srgbClr val="FFFFFF"/>
                </a:solidFill>
                <a:latin typeface="Cambria" pitchFamily="34" charset="0"/>
                <a:ea typeface="Cambria" pitchFamily="34" charset="-122"/>
                <a:cs typeface="Cambria" pitchFamily="34" charset="-120"/>
              </a:rPr>
              <a:t>Victim</a:t>
            </a:r>
            <a:endParaRPr lang="en-US" sz="2200" dirty="0"/>
          </a:p>
        </p:txBody>
      </p:sp>
      <p:sp>
        <p:nvSpPr>
          <p:cNvPr id="11" name="Text 9"/>
          <p:cNvSpPr txBox="1"/>
          <p:nvPr/>
        </p:nvSpPr>
        <p:spPr>
          <a:xfrm>
            <a:off x="10058400" y="3063240"/>
            <a:ext cx="1554480" cy="457200"/>
          </a:xfrm>
          <a:prstGeom prst="rect">
            <a:avLst/>
          </a:prstGeom>
          <a:noFill/>
          <a:ln/>
        </p:spPr>
        <p:txBody>
          <a:bodyPr wrap="square" lIns="0" tIns="0" rIns="0" bIns="0" rtlCol="0" anchor="t"/>
          <a:lstStyle/>
          <a:p>
            <a:pPr marL="0" indent="0" algn="ctr">
              <a:buNone/>
            </a:pPr>
            <a:r>
              <a:rPr lang="en-US" sz="2200" b="1" dirty="0">
                <a:solidFill>
                  <a:srgbClr val="FFFFFF"/>
                </a:solidFill>
                <a:latin typeface="Cambria" pitchFamily="34" charset="0"/>
                <a:ea typeface="Cambria" pitchFamily="34" charset="-122"/>
                <a:cs typeface="Cambria" pitchFamily="34" charset="-120"/>
              </a:rPr>
              <a:t>Suspect</a:t>
            </a:r>
            <a:endParaRPr lang="en-US" sz="2200" dirty="0"/>
          </a:p>
        </p:txBody>
      </p:sp>
      <p:sp>
        <p:nvSpPr>
          <p:cNvPr id="12" name="Text 10"/>
          <p:cNvSpPr txBox="1"/>
          <p:nvPr/>
        </p:nvSpPr>
        <p:spPr>
          <a:xfrm>
            <a:off x="8778240" y="3108960"/>
            <a:ext cx="1188720" cy="411480"/>
          </a:xfrm>
          <a:prstGeom prst="rect">
            <a:avLst/>
          </a:prstGeom>
          <a:noFill/>
          <a:ln/>
        </p:spPr>
        <p:txBody>
          <a:bodyPr wrap="square" lIns="0" tIns="0" rIns="0" bIns="0" rtlCol="0" anchor="t"/>
          <a:lstStyle/>
          <a:p>
            <a:pPr marL="0" indent="0" algn="ctr">
              <a:buNone/>
            </a:pPr>
            <a:r>
              <a:rPr lang="en-US" sz="1700" b="1" i="1" dirty="0">
                <a:solidFill>
                  <a:srgbClr val="FFFFFF"/>
                </a:solidFill>
                <a:latin typeface="Cambria" pitchFamily="34" charset="0"/>
                <a:ea typeface="Cambria" pitchFamily="34" charset="-122"/>
                <a:cs typeface="Cambria" pitchFamily="34" charset="-120"/>
              </a:rPr>
              <a:t>Both</a:t>
            </a:r>
            <a:endParaRPr lang="en-US" sz="1700" dirty="0"/>
          </a:p>
        </p:txBody>
      </p:sp>
      <p:sp>
        <p:nvSpPr>
          <p:cNvPr id="13" name="Text 11"/>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FIRST CONTACT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What helps and what harms</a:t>
            </a:r>
            <a:endParaRPr lang="en-US" sz="3200" dirty="0"/>
          </a:p>
        </p:txBody>
      </p:sp>
      <p:sp>
        <p:nvSpPr>
          <p:cNvPr id="4" name="Shape 2"/>
          <p:cNvSpPr/>
          <p:nvPr/>
        </p:nvSpPr>
        <p:spPr>
          <a:xfrm>
            <a:off x="548640" y="1554480"/>
            <a:ext cx="5422392" cy="3611880"/>
          </a:xfrm>
          <a:prstGeom prst="roundRect">
            <a:avLst>
              <a:gd name="adj" fmla="val 2025"/>
            </a:avLst>
          </a:prstGeom>
          <a:solidFill>
            <a:srgbClr val="EEEBF6"/>
          </a:solidFill>
          <a:ln w="12700">
            <a:solidFill>
              <a:srgbClr val="EEEBF6"/>
            </a:solidFill>
            <a:prstDash val="solid"/>
          </a:ln>
        </p:spPr>
      </p:sp>
      <p:sp>
        <p:nvSpPr>
          <p:cNvPr id="5" name="Shape 3"/>
          <p:cNvSpPr/>
          <p:nvPr/>
        </p:nvSpPr>
        <p:spPr>
          <a:xfrm>
            <a:off x="6217920" y="1554480"/>
            <a:ext cx="5422392" cy="3611880"/>
          </a:xfrm>
          <a:prstGeom prst="roundRect">
            <a:avLst>
              <a:gd name="adj" fmla="val 2025"/>
            </a:avLst>
          </a:prstGeom>
          <a:solidFill>
            <a:srgbClr val="35245F"/>
          </a:solidFill>
          <a:ln w="12700">
            <a:solidFill>
              <a:srgbClr val="35245F"/>
            </a:solidFill>
            <a:prstDash val="solid"/>
          </a:ln>
        </p:spPr>
      </p:sp>
      <p:sp>
        <p:nvSpPr>
          <p:cNvPr id="6" name="Text 4"/>
          <p:cNvSpPr txBox="1"/>
          <p:nvPr/>
        </p:nvSpPr>
        <p:spPr>
          <a:xfrm>
            <a:off x="914400" y="1783080"/>
            <a:ext cx="3657600" cy="457200"/>
          </a:xfrm>
          <a:prstGeom prst="rect">
            <a:avLst/>
          </a:prstGeom>
          <a:noFill/>
          <a:ln/>
        </p:spPr>
        <p:txBody>
          <a:bodyPr wrap="square" lIns="0" tIns="0" rIns="0" bIns="0" rtlCol="0" anchor="t"/>
          <a:lstStyle/>
          <a:p>
            <a:pPr marL="0" indent="0">
              <a:buNone/>
            </a:pPr>
            <a:r>
              <a:rPr lang="en-US" sz="2300" b="1" dirty="0">
                <a:solidFill>
                  <a:srgbClr val="35245F"/>
                </a:solidFill>
                <a:latin typeface="Cambria" pitchFamily="34" charset="0"/>
                <a:ea typeface="Cambria" pitchFamily="34" charset="-122"/>
                <a:cs typeface="Cambria" pitchFamily="34" charset="-120"/>
              </a:rPr>
              <a:t>Do</a:t>
            </a:r>
            <a:endParaRPr lang="en-US" sz="2300" dirty="0"/>
          </a:p>
        </p:txBody>
      </p:sp>
      <p:sp>
        <p:nvSpPr>
          <p:cNvPr id="7" name="Text 5"/>
          <p:cNvSpPr txBox="1"/>
          <p:nvPr/>
        </p:nvSpPr>
        <p:spPr>
          <a:xfrm>
            <a:off x="6583680" y="1783080"/>
            <a:ext cx="3657600" cy="457200"/>
          </a:xfrm>
          <a:prstGeom prst="rect">
            <a:avLst/>
          </a:prstGeom>
          <a:noFill/>
          <a:ln/>
        </p:spPr>
        <p:txBody>
          <a:bodyPr wrap="square" lIns="0" tIns="0" rIns="0" bIns="0" rtlCol="0" anchor="t"/>
          <a:lstStyle/>
          <a:p>
            <a:pPr marL="0" indent="0">
              <a:buNone/>
            </a:pPr>
            <a:r>
              <a:rPr lang="en-US" sz="2300" b="1" dirty="0">
                <a:solidFill>
                  <a:srgbClr val="F0A265"/>
                </a:solidFill>
                <a:latin typeface="Cambria" pitchFamily="34" charset="0"/>
                <a:ea typeface="Cambria" pitchFamily="34" charset="-122"/>
                <a:cs typeface="Cambria" pitchFamily="34" charset="-120"/>
              </a:rPr>
              <a:t>Don’t</a:t>
            </a:r>
            <a:endParaRPr lang="en-US" sz="2300" dirty="0"/>
          </a:p>
        </p:txBody>
      </p:sp>
      <p:sp>
        <p:nvSpPr>
          <p:cNvPr id="8" name="Shape 6"/>
          <p:cNvSpPr/>
          <p:nvPr/>
        </p:nvSpPr>
        <p:spPr>
          <a:xfrm>
            <a:off x="914400" y="2496312"/>
            <a:ext cx="384048" cy="384048"/>
          </a:xfrm>
          <a:prstGeom prst="ellipse">
            <a:avLst/>
          </a:prstGeom>
          <a:solidFill>
            <a:srgbClr val="E97030"/>
          </a:solidFill>
          <a:ln w="12700">
            <a:solidFill>
              <a:srgbClr val="E97030"/>
            </a:solidFill>
            <a:prstDash val="solid"/>
          </a:ln>
        </p:spPr>
      </p:sp>
      <p:pic>
        <p:nvPicPr>
          <p:cNvPr id="9" name="Image 0" descr="preencoded.png"/>
          <p:cNvPicPr>
            <a:picLocks noChangeAspect="1"/>
          </p:cNvPicPr>
          <p:nvPr/>
        </p:nvPicPr>
        <p:blipFill>
          <a:blip r:embed="rId3"/>
          <a:stretch>
            <a:fillRect/>
          </a:stretch>
        </p:blipFill>
        <p:spPr>
          <a:xfrm>
            <a:off x="1010412" y="2592324"/>
            <a:ext cx="192024" cy="192024"/>
          </a:xfrm>
          <a:prstGeom prst="rect">
            <a:avLst/>
          </a:prstGeom>
        </p:spPr>
      </p:pic>
      <p:sp>
        <p:nvSpPr>
          <p:cNvPr id="10" name="Text 7"/>
          <p:cNvSpPr txBox="1"/>
          <p:nvPr/>
        </p:nvSpPr>
        <p:spPr>
          <a:xfrm>
            <a:off x="1463040" y="2468880"/>
            <a:ext cx="4297680" cy="45720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Explain what is happening and what can be done</a:t>
            </a:r>
            <a:endParaRPr lang="en-US" sz="1600" dirty="0"/>
          </a:p>
        </p:txBody>
      </p:sp>
      <p:sp>
        <p:nvSpPr>
          <p:cNvPr id="11" name="Shape 8"/>
          <p:cNvSpPr/>
          <p:nvPr/>
        </p:nvSpPr>
        <p:spPr>
          <a:xfrm>
            <a:off x="914400" y="3136392"/>
            <a:ext cx="384048" cy="384048"/>
          </a:xfrm>
          <a:prstGeom prst="ellipse">
            <a:avLst/>
          </a:prstGeom>
          <a:solidFill>
            <a:srgbClr val="E97030"/>
          </a:solidFill>
          <a:ln w="12700">
            <a:solidFill>
              <a:srgbClr val="E97030"/>
            </a:solidFill>
            <a:prstDash val="solid"/>
          </a:ln>
        </p:spPr>
      </p:sp>
      <p:pic>
        <p:nvPicPr>
          <p:cNvPr id="12" name="Image 1" descr="preencoded.png"/>
          <p:cNvPicPr>
            <a:picLocks noChangeAspect="1"/>
          </p:cNvPicPr>
          <p:nvPr/>
        </p:nvPicPr>
        <p:blipFill>
          <a:blip r:embed="rId3"/>
          <a:stretch>
            <a:fillRect/>
          </a:stretch>
        </p:blipFill>
        <p:spPr>
          <a:xfrm>
            <a:off x="1010412" y="3232404"/>
            <a:ext cx="192024" cy="192024"/>
          </a:xfrm>
          <a:prstGeom prst="rect">
            <a:avLst/>
          </a:prstGeom>
        </p:spPr>
      </p:pic>
      <p:sp>
        <p:nvSpPr>
          <p:cNvPr id="13" name="Text 9"/>
          <p:cNvSpPr txBox="1"/>
          <p:nvPr/>
        </p:nvSpPr>
        <p:spPr>
          <a:xfrm>
            <a:off x="1463040" y="3108960"/>
            <a:ext cx="4297680" cy="45720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Move somewhere the child feels safe to talk</a:t>
            </a:r>
            <a:endParaRPr lang="en-US" sz="1600" dirty="0"/>
          </a:p>
        </p:txBody>
      </p:sp>
      <p:sp>
        <p:nvSpPr>
          <p:cNvPr id="14" name="Shape 10"/>
          <p:cNvSpPr/>
          <p:nvPr/>
        </p:nvSpPr>
        <p:spPr>
          <a:xfrm>
            <a:off x="914400" y="3776472"/>
            <a:ext cx="384048" cy="384048"/>
          </a:xfrm>
          <a:prstGeom prst="ellipse">
            <a:avLst/>
          </a:prstGeom>
          <a:solidFill>
            <a:srgbClr val="E97030"/>
          </a:solidFill>
          <a:ln w="12700">
            <a:solidFill>
              <a:srgbClr val="E97030"/>
            </a:solidFill>
            <a:prstDash val="solid"/>
          </a:ln>
        </p:spPr>
      </p:sp>
      <p:pic>
        <p:nvPicPr>
          <p:cNvPr id="15" name="Image 2" descr="preencoded.png"/>
          <p:cNvPicPr>
            <a:picLocks noChangeAspect="1"/>
          </p:cNvPicPr>
          <p:nvPr/>
        </p:nvPicPr>
        <p:blipFill>
          <a:blip r:embed="rId3"/>
          <a:stretch>
            <a:fillRect/>
          </a:stretch>
        </p:blipFill>
        <p:spPr>
          <a:xfrm>
            <a:off x="1010412" y="3872484"/>
            <a:ext cx="192024" cy="192024"/>
          </a:xfrm>
          <a:prstGeom prst="rect">
            <a:avLst/>
          </a:prstGeom>
        </p:spPr>
      </p:pic>
      <p:sp>
        <p:nvSpPr>
          <p:cNvPr id="16" name="Text 11"/>
          <p:cNvSpPr txBox="1"/>
          <p:nvPr/>
        </p:nvSpPr>
        <p:spPr>
          <a:xfrm>
            <a:off x="1463040" y="3749040"/>
            <a:ext cx="4297680" cy="45720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Speak to the child apart from any possible suspect</a:t>
            </a:r>
            <a:endParaRPr lang="en-US" sz="1600" dirty="0"/>
          </a:p>
        </p:txBody>
      </p:sp>
      <p:sp>
        <p:nvSpPr>
          <p:cNvPr id="17" name="Shape 12"/>
          <p:cNvSpPr/>
          <p:nvPr/>
        </p:nvSpPr>
        <p:spPr>
          <a:xfrm>
            <a:off x="914400" y="4416552"/>
            <a:ext cx="384048" cy="384048"/>
          </a:xfrm>
          <a:prstGeom prst="ellipse">
            <a:avLst/>
          </a:prstGeom>
          <a:solidFill>
            <a:srgbClr val="E97030"/>
          </a:solidFill>
          <a:ln w="12700">
            <a:solidFill>
              <a:srgbClr val="E97030"/>
            </a:solidFill>
            <a:prstDash val="solid"/>
          </a:ln>
        </p:spPr>
      </p:sp>
      <p:pic>
        <p:nvPicPr>
          <p:cNvPr id="18" name="Image 3" descr="preencoded.png"/>
          <p:cNvPicPr>
            <a:picLocks noChangeAspect="1"/>
          </p:cNvPicPr>
          <p:nvPr/>
        </p:nvPicPr>
        <p:blipFill>
          <a:blip r:embed="rId3"/>
          <a:stretch>
            <a:fillRect/>
          </a:stretch>
        </p:blipFill>
        <p:spPr>
          <a:xfrm>
            <a:off x="1010412" y="4512564"/>
            <a:ext cx="192024" cy="192024"/>
          </a:xfrm>
          <a:prstGeom prst="rect">
            <a:avLst/>
          </a:prstGeom>
        </p:spPr>
      </p:pic>
      <p:sp>
        <p:nvSpPr>
          <p:cNvPr id="19" name="Text 13"/>
          <p:cNvSpPr txBox="1"/>
          <p:nvPr/>
        </p:nvSpPr>
        <p:spPr>
          <a:xfrm>
            <a:off x="1463040" y="4389120"/>
            <a:ext cx="4297680" cy="45720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Assess and arrange any medical needs</a:t>
            </a:r>
            <a:endParaRPr lang="en-US" sz="1600" dirty="0"/>
          </a:p>
        </p:txBody>
      </p:sp>
      <p:sp>
        <p:nvSpPr>
          <p:cNvPr id="20" name="Shape 14"/>
          <p:cNvSpPr/>
          <p:nvPr/>
        </p:nvSpPr>
        <p:spPr>
          <a:xfrm>
            <a:off x="6583680" y="2496312"/>
            <a:ext cx="384048" cy="384048"/>
          </a:xfrm>
          <a:prstGeom prst="ellipse">
            <a:avLst/>
          </a:prstGeom>
          <a:solidFill>
            <a:srgbClr val="E97030"/>
          </a:solidFill>
          <a:ln w="12700">
            <a:solidFill>
              <a:srgbClr val="E97030"/>
            </a:solidFill>
            <a:prstDash val="solid"/>
          </a:ln>
        </p:spPr>
      </p:sp>
      <p:pic>
        <p:nvPicPr>
          <p:cNvPr id="21" name="Image 4" descr="preencoded.png"/>
          <p:cNvPicPr>
            <a:picLocks noChangeAspect="1"/>
          </p:cNvPicPr>
          <p:nvPr/>
        </p:nvPicPr>
        <p:blipFill>
          <a:blip r:embed="rId4"/>
          <a:stretch>
            <a:fillRect/>
          </a:stretch>
        </p:blipFill>
        <p:spPr>
          <a:xfrm>
            <a:off x="6679692" y="2592324"/>
            <a:ext cx="192024" cy="192024"/>
          </a:xfrm>
          <a:prstGeom prst="rect">
            <a:avLst/>
          </a:prstGeom>
        </p:spPr>
      </p:pic>
      <p:sp>
        <p:nvSpPr>
          <p:cNvPr id="22" name="Text 15"/>
          <p:cNvSpPr txBox="1"/>
          <p:nvPr/>
        </p:nvSpPr>
        <p:spPr>
          <a:xfrm>
            <a:off x="7132320" y="2468880"/>
            <a:ext cx="429768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Expect an immediate or complete disclosure</a:t>
            </a:r>
            <a:endParaRPr lang="en-US" sz="1600" dirty="0"/>
          </a:p>
        </p:txBody>
      </p:sp>
      <p:sp>
        <p:nvSpPr>
          <p:cNvPr id="23" name="Shape 16"/>
          <p:cNvSpPr/>
          <p:nvPr/>
        </p:nvSpPr>
        <p:spPr>
          <a:xfrm>
            <a:off x="6583680" y="3136392"/>
            <a:ext cx="384048" cy="384048"/>
          </a:xfrm>
          <a:prstGeom prst="ellipse">
            <a:avLst/>
          </a:prstGeom>
          <a:solidFill>
            <a:srgbClr val="E97030"/>
          </a:solidFill>
          <a:ln w="12700">
            <a:solidFill>
              <a:srgbClr val="E97030"/>
            </a:solidFill>
            <a:prstDash val="solid"/>
          </a:ln>
        </p:spPr>
      </p:sp>
      <p:pic>
        <p:nvPicPr>
          <p:cNvPr id="24" name="Image 5" descr="preencoded.png"/>
          <p:cNvPicPr>
            <a:picLocks noChangeAspect="1"/>
          </p:cNvPicPr>
          <p:nvPr/>
        </p:nvPicPr>
        <p:blipFill>
          <a:blip r:embed="rId4"/>
          <a:stretch>
            <a:fillRect/>
          </a:stretch>
        </p:blipFill>
        <p:spPr>
          <a:xfrm>
            <a:off x="6679692" y="3232404"/>
            <a:ext cx="192024" cy="192024"/>
          </a:xfrm>
          <a:prstGeom prst="rect">
            <a:avLst/>
          </a:prstGeom>
        </p:spPr>
      </p:pic>
      <p:sp>
        <p:nvSpPr>
          <p:cNvPr id="25" name="Text 17"/>
          <p:cNvSpPr txBox="1"/>
          <p:nvPr/>
        </p:nvSpPr>
        <p:spPr>
          <a:xfrm>
            <a:off x="7132320" y="3108960"/>
            <a:ext cx="429768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Use friends or unofficial interpreters</a:t>
            </a:r>
            <a:endParaRPr lang="en-US" sz="1600" dirty="0"/>
          </a:p>
        </p:txBody>
      </p:sp>
      <p:sp>
        <p:nvSpPr>
          <p:cNvPr id="26" name="Shape 18"/>
          <p:cNvSpPr/>
          <p:nvPr/>
        </p:nvSpPr>
        <p:spPr>
          <a:xfrm>
            <a:off x="6583680" y="3776472"/>
            <a:ext cx="384048" cy="384048"/>
          </a:xfrm>
          <a:prstGeom prst="ellipse">
            <a:avLst/>
          </a:prstGeom>
          <a:solidFill>
            <a:srgbClr val="E97030"/>
          </a:solidFill>
          <a:ln w="12700">
            <a:solidFill>
              <a:srgbClr val="E97030"/>
            </a:solidFill>
            <a:prstDash val="solid"/>
          </a:ln>
        </p:spPr>
      </p:sp>
      <p:pic>
        <p:nvPicPr>
          <p:cNvPr id="27" name="Image 6" descr="preencoded.png"/>
          <p:cNvPicPr>
            <a:picLocks noChangeAspect="1"/>
          </p:cNvPicPr>
          <p:nvPr/>
        </p:nvPicPr>
        <p:blipFill>
          <a:blip r:embed="rId4"/>
          <a:stretch>
            <a:fillRect/>
          </a:stretch>
        </p:blipFill>
        <p:spPr>
          <a:xfrm>
            <a:off x="6679692" y="3872484"/>
            <a:ext cx="192024" cy="192024"/>
          </a:xfrm>
          <a:prstGeom prst="rect">
            <a:avLst/>
          </a:prstGeom>
        </p:spPr>
      </p:pic>
      <p:sp>
        <p:nvSpPr>
          <p:cNvPr id="28" name="Text 19"/>
          <p:cNvSpPr txBox="1"/>
          <p:nvPr/>
        </p:nvSpPr>
        <p:spPr>
          <a:xfrm>
            <a:off x="7132320" y="3749040"/>
            <a:ext cx="429768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Treat the child as a suspect or an immigration case</a:t>
            </a:r>
            <a:endParaRPr lang="en-US" sz="1600" dirty="0"/>
          </a:p>
        </p:txBody>
      </p:sp>
      <p:sp>
        <p:nvSpPr>
          <p:cNvPr id="29" name="Shape 20"/>
          <p:cNvSpPr/>
          <p:nvPr/>
        </p:nvSpPr>
        <p:spPr>
          <a:xfrm>
            <a:off x="6583680" y="4416552"/>
            <a:ext cx="384048" cy="384048"/>
          </a:xfrm>
          <a:prstGeom prst="ellipse">
            <a:avLst/>
          </a:prstGeom>
          <a:solidFill>
            <a:srgbClr val="E97030"/>
          </a:solidFill>
          <a:ln w="12700">
            <a:solidFill>
              <a:srgbClr val="E97030"/>
            </a:solidFill>
            <a:prstDash val="solid"/>
          </a:ln>
        </p:spPr>
      </p:sp>
      <p:pic>
        <p:nvPicPr>
          <p:cNvPr id="30" name="Image 7" descr="preencoded.png"/>
          <p:cNvPicPr>
            <a:picLocks noChangeAspect="1"/>
          </p:cNvPicPr>
          <p:nvPr/>
        </p:nvPicPr>
        <p:blipFill>
          <a:blip r:embed="rId4"/>
          <a:stretch>
            <a:fillRect/>
          </a:stretch>
        </p:blipFill>
        <p:spPr>
          <a:xfrm>
            <a:off x="6679692" y="4512564"/>
            <a:ext cx="192024" cy="192024"/>
          </a:xfrm>
          <a:prstGeom prst="rect">
            <a:avLst/>
          </a:prstGeom>
        </p:spPr>
      </p:pic>
      <p:sp>
        <p:nvSpPr>
          <p:cNvPr id="31" name="Text 21"/>
          <p:cNvSpPr txBox="1"/>
          <p:nvPr/>
        </p:nvSpPr>
        <p:spPr>
          <a:xfrm>
            <a:off x="7132320" y="4389120"/>
            <a:ext cx="429768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Take a formal statement at the first encounter</a:t>
            </a:r>
            <a:endParaRPr lang="en-US" sz="1600" dirty="0"/>
          </a:p>
        </p:txBody>
      </p:sp>
      <p:sp>
        <p:nvSpPr>
          <p:cNvPr id="32" name="Text 22"/>
          <p:cNvSpPr txBox="1"/>
          <p:nvPr/>
        </p:nvSpPr>
        <p:spPr>
          <a:xfrm>
            <a:off x="548640" y="5394960"/>
            <a:ext cx="4572000" cy="548640"/>
          </a:xfrm>
          <a:prstGeom prst="rect">
            <a:avLst/>
          </a:prstGeom>
          <a:noFill/>
          <a:ln/>
        </p:spPr>
        <p:txBody>
          <a:bodyPr wrap="square" lIns="0" tIns="0" rIns="0" bIns="0" rtlCol="0" anchor="ctr"/>
          <a:lstStyle/>
          <a:p>
            <a:pPr marL="0" indent="0">
              <a:buNone/>
            </a:pPr>
            <a:r>
              <a:rPr lang="en-US" sz="1500" b="1" dirty="0">
                <a:solidFill>
                  <a:srgbClr val="35245F"/>
                </a:solidFill>
                <a:latin typeface="Calibri" pitchFamily="34" charset="0"/>
                <a:ea typeface="Calibri" pitchFamily="34" charset="-122"/>
                <a:cs typeface="Calibri" pitchFamily="34" charset="-120"/>
              </a:rPr>
              <a:t>The child should leave the conversation feeling</a:t>
            </a:r>
            <a:endParaRPr lang="en-US" sz="1500" dirty="0"/>
          </a:p>
        </p:txBody>
      </p:sp>
      <p:sp>
        <p:nvSpPr>
          <p:cNvPr id="33" name="Shape 23"/>
          <p:cNvSpPr/>
          <p:nvPr/>
        </p:nvSpPr>
        <p:spPr>
          <a:xfrm>
            <a:off x="5074920" y="5394960"/>
            <a:ext cx="1508760" cy="548640"/>
          </a:xfrm>
          <a:prstGeom prst="roundRect">
            <a:avLst>
              <a:gd name="adj" fmla="val 13333"/>
            </a:avLst>
          </a:prstGeom>
          <a:solidFill>
            <a:srgbClr val="E97030"/>
          </a:solidFill>
          <a:ln w="12700">
            <a:solidFill>
              <a:srgbClr val="E97030"/>
            </a:solidFill>
            <a:prstDash val="solid"/>
          </a:ln>
        </p:spPr>
      </p:sp>
      <p:sp>
        <p:nvSpPr>
          <p:cNvPr id="34" name="Text 24"/>
          <p:cNvSpPr txBox="1"/>
          <p:nvPr/>
        </p:nvSpPr>
        <p:spPr>
          <a:xfrm>
            <a:off x="5074920" y="5394960"/>
            <a:ext cx="150876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Safe</a:t>
            </a:r>
            <a:endParaRPr lang="en-US" sz="1500" dirty="0"/>
          </a:p>
        </p:txBody>
      </p:sp>
      <p:sp>
        <p:nvSpPr>
          <p:cNvPr id="35" name="Shape 25"/>
          <p:cNvSpPr/>
          <p:nvPr/>
        </p:nvSpPr>
        <p:spPr>
          <a:xfrm>
            <a:off x="6720840" y="5394960"/>
            <a:ext cx="1508760" cy="548640"/>
          </a:xfrm>
          <a:prstGeom prst="roundRect">
            <a:avLst>
              <a:gd name="adj" fmla="val 13333"/>
            </a:avLst>
          </a:prstGeom>
          <a:solidFill>
            <a:srgbClr val="E97030"/>
          </a:solidFill>
          <a:ln w="12700">
            <a:solidFill>
              <a:srgbClr val="E97030"/>
            </a:solidFill>
            <a:prstDash val="solid"/>
          </a:ln>
        </p:spPr>
      </p:sp>
      <p:sp>
        <p:nvSpPr>
          <p:cNvPr id="36" name="Text 26"/>
          <p:cNvSpPr txBox="1"/>
          <p:nvPr/>
        </p:nvSpPr>
        <p:spPr>
          <a:xfrm>
            <a:off x="6720840" y="5394960"/>
            <a:ext cx="150876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Heard</a:t>
            </a:r>
            <a:endParaRPr lang="en-US" sz="1500" dirty="0"/>
          </a:p>
        </p:txBody>
      </p:sp>
      <p:sp>
        <p:nvSpPr>
          <p:cNvPr id="37" name="Shape 27"/>
          <p:cNvSpPr/>
          <p:nvPr/>
        </p:nvSpPr>
        <p:spPr>
          <a:xfrm>
            <a:off x="8366760" y="5394960"/>
            <a:ext cx="1508760" cy="548640"/>
          </a:xfrm>
          <a:prstGeom prst="roundRect">
            <a:avLst>
              <a:gd name="adj" fmla="val 13333"/>
            </a:avLst>
          </a:prstGeom>
          <a:solidFill>
            <a:srgbClr val="E97030"/>
          </a:solidFill>
          <a:ln w="12700">
            <a:solidFill>
              <a:srgbClr val="E97030"/>
            </a:solidFill>
            <a:prstDash val="solid"/>
          </a:ln>
        </p:spPr>
      </p:sp>
      <p:sp>
        <p:nvSpPr>
          <p:cNvPr id="38" name="Text 28"/>
          <p:cNvSpPr txBox="1"/>
          <p:nvPr/>
        </p:nvSpPr>
        <p:spPr>
          <a:xfrm>
            <a:off x="8366760" y="5394960"/>
            <a:ext cx="150876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In control</a:t>
            </a:r>
            <a:endParaRPr lang="en-US" sz="1500" dirty="0"/>
          </a:p>
        </p:txBody>
      </p:sp>
      <p:sp>
        <p:nvSpPr>
          <p:cNvPr id="39" name="Shape 29"/>
          <p:cNvSpPr/>
          <p:nvPr/>
        </p:nvSpPr>
        <p:spPr>
          <a:xfrm>
            <a:off x="10012680" y="5394960"/>
            <a:ext cx="1508760" cy="548640"/>
          </a:xfrm>
          <a:prstGeom prst="roundRect">
            <a:avLst>
              <a:gd name="adj" fmla="val 13333"/>
            </a:avLst>
          </a:prstGeom>
          <a:solidFill>
            <a:srgbClr val="E97030"/>
          </a:solidFill>
          <a:ln w="12700">
            <a:solidFill>
              <a:srgbClr val="E97030"/>
            </a:solidFill>
            <a:prstDash val="solid"/>
          </a:ln>
        </p:spPr>
      </p:sp>
      <p:sp>
        <p:nvSpPr>
          <p:cNvPr id="40" name="Text 30"/>
          <p:cNvSpPr txBox="1"/>
          <p:nvPr/>
        </p:nvSpPr>
        <p:spPr>
          <a:xfrm>
            <a:off x="10012680" y="5394960"/>
            <a:ext cx="150876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Understood</a:t>
            </a:r>
            <a:endParaRPr lang="en-US" sz="1500" dirty="0"/>
          </a:p>
        </p:txBody>
      </p:sp>
      <p:sp>
        <p:nvSpPr>
          <p:cNvPr id="41" name="Text 31"/>
          <p:cNvSpPr txBox="1"/>
          <p:nvPr/>
        </p:nvSpPr>
        <p:spPr>
          <a:xfrm>
            <a:off x="548640" y="6419088"/>
            <a:ext cx="11091672" cy="228600"/>
          </a:xfrm>
          <a:prstGeom prst="rect">
            <a:avLst/>
          </a:prstGeom>
          <a:noFill/>
          <a:ln/>
        </p:spPr>
        <p:txBody>
          <a:bodyPr wrap="square" lIns="0" tIns="0" rIns="0" bIns="0" rtlCol="0" anchor="t"/>
          <a:lstStyle/>
          <a:p>
            <a:pPr marL="0" indent="0" algn="r">
              <a:buNone/>
            </a:pPr>
            <a:r>
              <a:rPr lang="en-US" sz="900" i="1" dirty="0">
                <a:solidFill>
                  <a:srgbClr val="6B6880"/>
                </a:solidFill>
                <a:latin typeface="Calibri" pitchFamily="34" charset="0"/>
                <a:ea typeface="Calibri" pitchFamily="34" charset="-122"/>
                <a:cs typeface="Calibri" pitchFamily="34" charset="-120"/>
              </a:rPr>
              <a:t>Sources: VSE Athens training deck</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COMMUNICATION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Questions that don’t blame</a:t>
            </a:r>
            <a:endParaRPr lang="en-US" sz="3200" dirty="0"/>
          </a:p>
        </p:txBody>
      </p:sp>
      <p:sp>
        <p:nvSpPr>
          <p:cNvPr id="4" name="Text 2"/>
          <p:cNvSpPr txBox="1"/>
          <p:nvPr/>
        </p:nvSpPr>
        <p:spPr>
          <a:xfrm>
            <a:off x="548640" y="1508760"/>
            <a:ext cx="3657600" cy="274320"/>
          </a:xfrm>
          <a:prstGeom prst="rect">
            <a:avLst/>
          </a:prstGeom>
          <a:noFill/>
          <a:ln/>
        </p:spPr>
        <p:txBody>
          <a:bodyPr wrap="square" lIns="0" tIns="0" rIns="0" bIns="0" rtlCol="0" anchor="t"/>
          <a:lstStyle/>
          <a:p>
            <a:pPr marL="0" indent="0">
              <a:buNone/>
            </a:pPr>
            <a:r>
              <a:rPr lang="en-US" sz="1200" b="1" kern="0" spc="200" dirty="0">
                <a:solidFill>
                  <a:srgbClr val="E97030"/>
                </a:solidFill>
                <a:latin typeface="Calibri" pitchFamily="34" charset="0"/>
                <a:ea typeface="Calibri" pitchFamily="34" charset="-122"/>
                <a:cs typeface="Calibri" pitchFamily="34" charset="-120"/>
              </a:rPr>
              <a:t>AVOID</a:t>
            </a:r>
            <a:endParaRPr lang="en-US" sz="1200" dirty="0"/>
          </a:p>
        </p:txBody>
      </p:sp>
      <p:sp>
        <p:nvSpPr>
          <p:cNvPr id="5" name="Text 3"/>
          <p:cNvSpPr txBox="1"/>
          <p:nvPr/>
        </p:nvSpPr>
        <p:spPr>
          <a:xfrm>
            <a:off x="5212080" y="1508760"/>
            <a:ext cx="3657600" cy="274320"/>
          </a:xfrm>
          <a:prstGeom prst="rect">
            <a:avLst/>
          </a:prstGeom>
          <a:noFill/>
          <a:ln/>
        </p:spPr>
        <p:txBody>
          <a:bodyPr wrap="square" lIns="0" tIns="0" rIns="0" bIns="0" rtlCol="0" anchor="t"/>
          <a:lstStyle/>
          <a:p>
            <a:pPr marL="0" indent="0">
              <a:buNone/>
            </a:pPr>
            <a:r>
              <a:rPr lang="en-US" sz="1200" b="1" kern="0" spc="200" dirty="0">
                <a:solidFill>
                  <a:srgbClr val="E97030"/>
                </a:solidFill>
                <a:latin typeface="Calibri" pitchFamily="34" charset="0"/>
                <a:ea typeface="Calibri" pitchFamily="34" charset="-122"/>
                <a:cs typeface="Calibri" pitchFamily="34" charset="-120"/>
              </a:rPr>
              <a:t>ASK INSTEAD</a:t>
            </a:r>
            <a:endParaRPr lang="en-US" sz="1200" dirty="0"/>
          </a:p>
        </p:txBody>
      </p:sp>
      <p:sp>
        <p:nvSpPr>
          <p:cNvPr id="6" name="Shape 4"/>
          <p:cNvSpPr/>
          <p:nvPr/>
        </p:nvSpPr>
        <p:spPr>
          <a:xfrm>
            <a:off x="548640" y="1920240"/>
            <a:ext cx="4389120" cy="777240"/>
          </a:xfrm>
          <a:prstGeom prst="roundRect">
            <a:avLst>
              <a:gd name="adj" fmla="val 9412"/>
            </a:avLst>
          </a:prstGeom>
          <a:solidFill>
            <a:srgbClr val="EEEBF6"/>
          </a:solidFill>
          <a:ln w="12700">
            <a:solidFill>
              <a:srgbClr val="EEEBF6"/>
            </a:solidFill>
            <a:prstDash val="solid"/>
          </a:ln>
        </p:spPr>
      </p:sp>
      <p:sp>
        <p:nvSpPr>
          <p:cNvPr id="7" name="Text 5"/>
          <p:cNvSpPr txBox="1"/>
          <p:nvPr/>
        </p:nvSpPr>
        <p:spPr>
          <a:xfrm>
            <a:off x="822960" y="1920240"/>
            <a:ext cx="3931920" cy="777240"/>
          </a:xfrm>
          <a:prstGeom prst="rect">
            <a:avLst/>
          </a:prstGeom>
          <a:noFill/>
          <a:ln/>
        </p:spPr>
        <p:txBody>
          <a:bodyPr wrap="square" lIns="0" tIns="0" rIns="0" bIns="0" rtlCol="0" anchor="ctr"/>
          <a:lstStyle/>
          <a:p>
            <a:pPr marL="0" indent="0">
              <a:buNone/>
            </a:pPr>
            <a:r>
              <a:rPr lang="en-US" sz="1600" i="1" dirty="0">
                <a:solidFill>
                  <a:srgbClr val="6B6880"/>
                </a:solidFill>
                <a:latin typeface="Calibri" pitchFamily="34" charset="0"/>
                <a:ea typeface="Calibri" pitchFamily="34" charset="-122"/>
                <a:cs typeface="Calibri" pitchFamily="34" charset="-120"/>
              </a:rPr>
              <a:t>“Why didn’t you leave?”</a:t>
            </a:r>
            <a:endParaRPr lang="en-US" sz="1600" dirty="0"/>
          </a:p>
        </p:txBody>
      </p:sp>
      <p:sp>
        <p:nvSpPr>
          <p:cNvPr id="8" name="Shape 6"/>
          <p:cNvSpPr/>
          <p:nvPr/>
        </p:nvSpPr>
        <p:spPr>
          <a:xfrm>
            <a:off x="5029200" y="2139696"/>
            <a:ext cx="365760" cy="347472"/>
          </a:xfrm>
          <a:prstGeom prst="rightArrow">
            <a:avLst/>
          </a:prstGeom>
          <a:solidFill>
            <a:srgbClr val="E97030"/>
          </a:solidFill>
          <a:ln w="12700">
            <a:solidFill>
              <a:srgbClr val="E97030"/>
            </a:solidFill>
            <a:prstDash val="solid"/>
          </a:ln>
        </p:spPr>
      </p:sp>
      <p:sp>
        <p:nvSpPr>
          <p:cNvPr id="9" name="Shape 7"/>
          <p:cNvSpPr/>
          <p:nvPr/>
        </p:nvSpPr>
        <p:spPr>
          <a:xfrm>
            <a:off x="5532120" y="1920240"/>
            <a:ext cx="6108192" cy="777240"/>
          </a:xfrm>
          <a:prstGeom prst="roundRect">
            <a:avLst>
              <a:gd name="adj" fmla="val 9412"/>
            </a:avLst>
          </a:prstGeom>
          <a:solidFill>
            <a:srgbClr val="35245F"/>
          </a:solidFill>
          <a:ln w="12700">
            <a:solidFill>
              <a:srgbClr val="35245F"/>
            </a:solidFill>
            <a:prstDash val="solid"/>
          </a:ln>
        </p:spPr>
      </p:sp>
      <p:sp>
        <p:nvSpPr>
          <p:cNvPr id="10" name="Text 8"/>
          <p:cNvSpPr txBox="1"/>
          <p:nvPr/>
        </p:nvSpPr>
        <p:spPr>
          <a:xfrm>
            <a:off x="5806440" y="1920240"/>
            <a:ext cx="5669280" cy="777240"/>
          </a:xfrm>
          <a:prstGeom prst="rect">
            <a:avLst/>
          </a:prstGeom>
          <a:noFill/>
          <a:ln/>
        </p:spPr>
        <p:txBody>
          <a:bodyPr wrap="square" lIns="0" tIns="0" rIns="0" bIns="0" rtlCol="0" anchor="ctr"/>
          <a:lstStyle/>
          <a:p>
            <a:pPr marL="0" indent="0">
              <a:buNone/>
            </a:pPr>
            <a:r>
              <a:rPr lang="en-US" sz="1700" b="1" i="1" dirty="0">
                <a:solidFill>
                  <a:srgbClr val="FFFFFF"/>
                </a:solidFill>
                <a:latin typeface="Cambria" pitchFamily="34" charset="0"/>
                <a:ea typeface="Cambria" pitchFamily="34" charset="-122"/>
                <a:cs typeface="Cambria" pitchFamily="34" charset="-120"/>
              </a:rPr>
              <a:t>“What were your thoughts while you were there?”</a:t>
            </a:r>
            <a:endParaRPr lang="en-US" sz="1700" dirty="0"/>
          </a:p>
        </p:txBody>
      </p:sp>
      <p:sp>
        <p:nvSpPr>
          <p:cNvPr id="11" name="Shape 9"/>
          <p:cNvSpPr/>
          <p:nvPr/>
        </p:nvSpPr>
        <p:spPr>
          <a:xfrm>
            <a:off x="548640" y="2852928"/>
            <a:ext cx="4389120" cy="777240"/>
          </a:xfrm>
          <a:prstGeom prst="roundRect">
            <a:avLst>
              <a:gd name="adj" fmla="val 9412"/>
            </a:avLst>
          </a:prstGeom>
          <a:solidFill>
            <a:srgbClr val="EEEBF6"/>
          </a:solidFill>
          <a:ln w="12700">
            <a:solidFill>
              <a:srgbClr val="EEEBF6"/>
            </a:solidFill>
            <a:prstDash val="solid"/>
          </a:ln>
        </p:spPr>
      </p:sp>
      <p:sp>
        <p:nvSpPr>
          <p:cNvPr id="12" name="Text 10"/>
          <p:cNvSpPr txBox="1"/>
          <p:nvPr/>
        </p:nvSpPr>
        <p:spPr>
          <a:xfrm>
            <a:off x="822960" y="2852928"/>
            <a:ext cx="3931920" cy="777240"/>
          </a:xfrm>
          <a:prstGeom prst="rect">
            <a:avLst/>
          </a:prstGeom>
          <a:noFill/>
          <a:ln/>
        </p:spPr>
        <p:txBody>
          <a:bodyPr wrap="square" lIns="0" tIns="0" rIns="0" bIns="0" rtlCol="0" anchor="ctr"/>
          <a:lstStyle/>
          <a:p>
            <a:pPr marL="0" indent="0">
              <a:buNone/>
            </a:pPr>
            <a:r>
              <a:rPr lang="en-US" sz="1600" i="1" dirty="0">
                <a:solidFill>
                  <a:srgbClr val="6B6880"/>
                </a:solidFill>
                <a:latin typeface="Calibri" pitchFamily="34" charset="0"/>
                <a:ea typeface="Calibri" pitchFamily="34" charset="-122"/>
                <a:cs typeface="Calibri" pitchFamily="34" charset="-120"/>
              </a:rPr>
              <a:t>“Why didn’t you tell anyone sooner?”</a:t>
            </a:r>
            <a:endParaRPr lang="en-US" sz="1600" dirty="0"/>
          </a:p>
        </p:txBody>
      </p:sp>
      <p:sp>
        <p:nvSpPr>
          <p:cNvPr id="13" name="Shape 11"/>
          <p:cNvSpPr/>
          <p:nvPr/>
        </p:nvSpPr>
        <p:spPr>
          <a:xfrm>
            <a:off x="5029200" y="3072384"/>
            <a:ext cx="365760" cy="347472"/>
          </a:xfrm>
          <a:prstGeom prst="rightArrow">
            <a:avLst/>
          </a:prstGeom>
          <a:solidFill>
            <a:srgbClr val="E97030"/>
          </a:solidFill>
          <a:ln w="12700">
            <a:solidFill>
              <a:srgbClr val="E97030"/>
            </a:solidFill>
            <a:prstDash val="solid"/>
          </a:ln>
        </p:spPr>
      </p:sp>
      <p:sp>
        <p:nvSpPr>
          <p:cNvPr id="14" name="Shape 12"/>
          <p:cNvSpPr/>
          <p:nvPr/>
        </p:nvSpPr>
        <p:spPr>
          <a:xfrm>
            <a:off x="5532120" y="2852928"/>
            <a:ext cx="6108192" cy="777240"/>
          </a:xfrm>
          <a:prstGeom prst="roundRect">
            <a:avLst>
              <a:gd name="adj" fmla="val 9412"/>
            </a:avLst>
          </a:prstGeom>
          <a:solidFill>
            <a:srgbClr val="35245F"/>
          </a:solidFill>
          <a:ln w="12700">
            <a:solidFill>
              <a:srgbClr val="35245F"/>
            </a:solidFill>
            <a:prstDash val="solid"/>
          </a:ln>
        </p:spPr>
      </p:sp>
      <p:sp>
        <p:nvSpPr>
          <p:cNvPr id="15" name="Text 13"/>
          <p:cNvSpPr txBox="1"/>
          <p:nvPr/>
        </p:nvSpPr>
        <p:spPr>
          <a:xfrm>
            <a:off x="5806440" y="2852928"/>
            <a:ext cx="5669280" cy="777240"/>
          </a:xfrm>
          <a:prstGeom prst="rect">
            <a:avLst/>
          </a:prstGeom>
          <a:noFill/>
          <a:ln/>
        </p:spPr>
        <p:txBody>
          <a:bodyPr wrap="square" lIns="0" tIns="0" rIns="0" bIns="0" rtlCol="0" anchor="ctr"/>
          <a:lstStyle/>
          <a:p>
            <a:pPr marL="0" indent="0">
              <a:buNone/>
            </a:pPr>
            <a:r>
              <a:rPr lang="en-US" sz="1700" b="1" i="1" dirty="0">
                <a:solidFill>
                  <a:srgbClr val="FFFFFF"/>
                </a:solidFill>
                <a:latin typeface="Cambria" pitchFamily="34" charset="0"/>
                <a:ea typeface="Cambria" pitchFamily="34" charset="-122"/>
                <a:cs typeface="Cambria" pitchFamily="34" charset="-120"/>
              </a:rPr>
              <a:t>“What made you decide to talk about it today?”</a:t>
            </a:r>
            <a:endParaRPr lang="en-US" sz="1700" dirty="0"/>
          </a:p>
        </p:txBody>
      </p:sp>
      <p:sp>
        <p:nvSpPr>
          <p:cNvPr id="16" name="Shape 14"/>
          <p:cNvSpPr/>
          <p:nvPr/>
        </p:nvSpPr>
        <p:spPr>
          <a:xfrm>
            <a:off x="548640" y="3785616"/>
            <a:ext cx="4389120" cy="777240"/>
          </a:xfrm>
          <a:prstGeom prst="roundRect">
            <a:avLst>
              <a:gd name="adj" fmla="val 9412"/>
            </a:avLst>
          </a:prstGeom>
          <a:solidFill>
            <a:srgbClr val="EEEBF6"/>
          </a:solidFill>
          <a:ln w="12700">
            <a:solidFill>
              <a:srgbClr val="EEEBF6"/>
            </a:solidFill>
            <a:prstDash val="solid"/>
          </a:ln>
        </p:spPr>
      </p:sp>
      <p:sp>
        <p:nvSpPr>
          <p:cNvPr id="17" name="Text 15"/>
          <p:cNvSpPr txBox="1"/>
          <p:nvPr/>
        </p:nvSpPr>
        <p:spPr>
          <a:xfrm>
            <a:off x="822960" y="3785616"/>
            <a:ext cx="3931920" cy="777240"/>
          </a:xfrm>
          <a:prstGeom prst="rect">
            <a:avLst/>
          </a:prstGeom>
          <a:noFill/>
          <a:ln/>
        </p:spPr>
        <p:txBody>
          <a:bodyPr wrap="square" lIns="0" tIns="0" rIns="0" bIns="0" rtlCol="0" anchor="ctr"/>
          <a:lstStyle/>
          <a:p>
            <a:pPr marL="0" indent="0">
              <a:buNone/>
            </a:pPr>
            <a:r>
              <a:rPr lang="en-US" sz="1600" i="1" dirty="0">
                <a:solidFill>
                  <a:srgbClr val="6B6880"/>
                </a:solidFill>
                <a:latin typeface="Calibri" pitchFamily="34" charset="0"/>
                <a:ea typeface="Calibri" pitchFamily="34" charset="-122"/>
                <a:cs typeface="Calibri" pitchFamily="34" charset="-120"/>
              </a:rPr>
              <a:t>“Did you say no?”</a:t>
            </a:r>
            <a:endParaRPr lang="en-US" sz="1600" dirty="0"/>
          </a:p>
        </p:txBody>
      </p:sp>
      <p:sp>
        <p:nvSpPr>
          <p:cNvPr id="18" name="Shape 16"/>
          <p:cNvSpPr/>
          <p:nvPr/>
        </p:nvSpPr>
        <p:spPr>
          <a:xfrm>
            <a:off x="5029200" y="4005072"/>
            <a:ext cx="365760" cy="347472"/>
          </a:xfrm>
          <a:prstGeom prst="rightArrow">
            <a:avLst/>
          </a:prstGeom>
          <a:solidFill>
            <a:srgbClr val="E97030"/>
          </a:solidFill>
          <a:ln w="12700">
            <a:solidFill>
              <a:srgbClr val="E97030"/>
            </a:solidFill>
            <a:prstDash val="solid"/>
          </a:ln>
        </p:spPr>
      </p:sp>
      <p:sp>
        <p:nvSpPr>
          <p:cNvPr id="19" name="Shape 17"/>
          <p:cNvSpPr/>
          <p:nvPr/>
        </p:nvSpPr>
        <p:spPr>
          <a:xfrm>
            <a:off x="5532120" y="3785616"/>
            <a:ext cx="6108192" cy="777240"/>
          </a:xfrm>
          <a:prstGeom prst="roundRect">
            <a:avLst>
              <a:gd name="adj" fmla="val 9412"/>
            </a:avLst>
          </a:prstGeom>
          <a:solidFill>
            <a:srgbClr val="35245F"/>
          </a:solidFill>
          <a:ln w="12700">
            <a:solidFill>
              <a:srgbClr val="35245F"/>
            </a:solidFill>
            <a:prstDash val="solid"/>
          </a:ln>
        </p:spPr>
      </p:sp>
      <p:sp>
        <p:nvSpPr>
          <p:cNvPr id="20" name="Text 18"/>
          <p:cNvSpPr txBox="1"/>
          <p:nvPr/>
        </p:nvSpPr>
        <p:spPr>
          <a:xfrm>
            <a:off x="5806440" y="3785616"/>
            <a:ext cx="5669280" cy="777240"/>
          </a:xfrm>
          <a:prstGeom prst="rect">
            <a:avLst/>
          </a:prstGeom>
          <a:noFill/>
          <a:ln/>
        </p:spPr>
        <p:txBody>
          <a:bodyPr wrap="square" lIns="0" tIns="0" rIns="0" bIns="0" rtlCol="0" anchor="ctr"/>
          <a:lstStyle/>
          <a:p>
            <a:pPr marL="0" indent="0">
              <a:buNone/>
            </a:pPr>
            <a:r>
              <a:rPr lang="en-US" sz="1700" b="1" i="1" dirty="0">
                <a:solidFill>
                  <a:srgbClr val="FFFFFF"/>
                </a:solidFill>
                <a:latin typeface="Cambria" pitchFamily="34" charset="0"/>
                <a:ea typeface="Cambria" pitchFamily="34" charset="-122"/>
                <a:cs typeface="Cambria" pitchFamily="34" charset="-120"/>
              </a:rPr>
              <a:t>“How did the person respond to what you said or did?”</a:t>
            </a:r>
            <a:endParaRPr lang="en-US" sz="1700" dirty="0"/>
          </a:p>
        </p:txBody>
      </p:sp>
      <p:sp>
        <p:nvSpPr>
          <p:cNvPr id="21" name="Shape 19"/>
          <p:cNvSpPr/>
          <p:nvPr/>
        </p:nvSpPr>
        <p:spPr>
          <a:xfrm>
            <a:off x="548640" y="4718304"/>
            <a:ext cx="4389120" cy="777240"/>
          </a:xfrm>
          <a:prstGeom prst="roundRect">
            <a:avLst>
              <a:gd name="adj" fmla="val 9412"/>
            </a:avLst>
          </a:prstGeom>
          <a:solidFill>
            <a:srgbClr val="EEEBF6"/>
          </a:solidFill>
          <a:ln w="12700">
            <a:solidFill>
              <a:srgbClr val="EEEBF6"/>
            </a:solidFill>
            <a:prstDash val="solid"/>
          </a:ln>
        </p:spPr>
      </p:sp>
      <p:sp>
        <p:nvSpPr>
          <p:cNvPr id="22" name="Text 20"/>
          <p:cNvSpPr txBox="1"/>
          <p:nvPr/>
        </p:nvSpPr>
        <p:spPr>
          <a:xfrm>
            <a:off x="822960" y="4718304"/>
            <a:ext cx="3931920" cy="777240"/>
          </a:xfrm>
          <a:prstGeom prst="rect">
            <a:avLst/>
          </a:prstGeom>
          <a:noFill/>
          <a:ln/>
        </p:spPr>
        <p:txBody>
          <a:bodyPr wrap="square" lIns="0" tIns="0" rIns="0" bIns="0" rtlCol="0" anchor="ctr"/>
          <a:lstStyle/>
          <a:p>
            <a:pPr marL="0" indent="0">
              <a:buNone/>
            </a:pPr>
            <a:r>
              <a:rPr lang="en-US" sz="1600" i="1" dirty="0">
                <a:solidFill>
                  <a:srgbClr val="6B6880"/>
                </a:solidFill>
                <a:latin typeface="Calibri" pitchFamily="34" charset="0"/>
                <a:ea typeface="Calibri" pitchFamily="34" charset="-122"/>
                <a:cs typeface="Calibri" pitchFamily="34" charset="-120"/>
              </a:rPr>
              <a:t>“Did you fight back?”</a:t>
            </a:r>
            <a:endParaRPr lang="en-US" sz="1600" dirty="0"/>
          </a:p>
        </p:txBody>
      </p:sp>
      <p:sp>
        <p:nvSpPr>
          <p:cNvPr id="23" name="Shape 21"/>
          <p:cNvSpPr/>
          <p:nvPr/>
        </p:nvSpPr>
        <p:spPr>
          <a:xfrm>
            <a:off x="5029200" y="4937760"/>
            <a:ext cx="365760" cy="347472"/>
          </a:xfrm>
          <a:prstGeom prst="rightArrow">
            <a:avLst/>
          </a:prstGeom>
          <a:solidFill>
            <a:srgbClr val="E97030"/>
          </a:solidFill>
          <a:ln w="12700">
            <a:solidFill>
              <a:srgbClr val="E97030"/>
            </a:solidFill>
            <a:prstDash val="solid"/>
          </a:ln>
        </p:spPr>
      </p:sp>
      <p:sp>
        <p:nvSpPr>
          <p:cNvPr id="24" name="Shape 22"/>
          <p:cNvSpPr/>
          <p:nvPr/>
        </p:nvSpPr>
        <p:spPr>
          <a:xfrm>
            <a:off x="5532120" y="4718304"/>
            <a:ext cx="6108192" cy="777240"/>
          </a:xfrm>
          <a:prstGeom prst="roundRect">
            <a:avLst>
              <a:gd name="adj" fmla="val 9412"/>
            </a:avLst>
          </a:prstGeom>
          <a:solidFill>
            <a:srgbClr val="35245F"/>
          </a:solidFill>
          <a:ln w="12700">
            <a:solidFill>
              <a:srgbClr val="35245F"/>
            </a:solidFill>
            <a:prstDash val="solid"/>
          </a:ln>
        </p:spPr>
      </p:sp>
      <p:sp>
        <p:nvSpPr>
          <p:cNvPr id="25" name="Text 23"/>
          <p:cNvSpPr txBox="1"/>
          <p:nvPr/>
        </p:nvSpPr>
        <p:spPr>
          <a:xfrm>
            <a:off x="5806440" y="4718304"/>
            <a:ext cx="5669280" cy="777240"/>
          </a:xfrm>
          <a:prstGeom prst="rect">
            <a:avLst/>
          </a:prstGeom>
          <a:noFill/>
          <a:ln/>
        </p:spPr>
        <p:txBody>
          <a:bodyPr wrap="square" lIns="0" tIns="0" rIns="0" bIns="0" rtlCol="0" anchor="ctr"/>
          <a:lstStyle/>
          <a:p>
            <a:pPr marL="0" indent="0">
              <a:buNone/>
            </a:pPr>
            <a:r>
              <a:rPr lang="en-US" sz="1700" b="1" i="1" dirty="0">
                <a:solidFill>
                  <a:srgbClr val="FFFFFF"/>
                </a:solidFill>
                <a:latin typeface="Cambria" pitchFamily="34" charset="0"/>
                <a:ea typeface="Cambria" pitchFamily="34" charset="-122"/>
                <a:cs typeface="Cambria" pitchFamily="34" charset="-120"/>
              </a:rPr>
              <a:t>“What did you feel able to do at that moment?”</a:t>
            </a:r>
            <a:endParaRPr lang="en-US" sz="1700" dirty="0"/>
          </a:p>
        </p:txBody>
      </p:sp>
      <p:sp>
        <p:nvSpPr>
          <p:cNvPr id="26" name="Shape 24"/>
          <p:cNvSpPr/>
          <p:nvPr/>
        </p:nvSpPr>
        <p:spPr>
          <a:xfrm>
            <a:off x="548640" y="5669280"/>
            <a:ext cx="11091672" cy="502920"/>
          </a:xfrm>
          <a:prstGeom prst="roundRect">
            <a:avLst>
              <a:gd name="adj" fmla="val 14545"/>
            </a:avLst>
          </a:prstGeom>
          <a:solidFill>
            <a:srgbClr val="EEEBF6"/>
          </a:solidFill>
          <a:ln w="12700">
            <a:solidFill>
              <a:srgbClr val="EEEBF6"/>
            </a:solidFill>
            <a:prstDash val="solid"/>
          </a:ln>
        </p:spPr>
      </p:sp>
      <p:sp>
        <p:nvSpPr>
          <p:cNvPr id="27" name="Text 25"/>
          <p:cNvSpPr txBox="1"/>
          <p:nvPr/>
        </p:nvSpPr>
        <p:spPr>
          <a:xfrm>
            <a:off x="868680" y="5669280"/>
            <a:ext cx="10515600" cy="502920"/>
          </a:xfrm>
          <a:prstGeom prst="rect">
            <a:avLst/>
          </a:prstGeom>
          <a:noFill/>
          <a:ln/>
        </p:spPr>
        <p:txBody>
          <a:bodyPr wrap="square" lIns="0" tIns="0" rIns="0" bIns="0" rtlCol="0" anchor="ctr"/>
          <a:lstStyle/>
          <a:p>
            <a:pPr marL="0" indent="0">
              <a:buNone/>
            </a:pPr>
            <a:r>
              <a:rPr lang="en-US" sz="1500" b="1" i="1" dirty="0">
                <a:solidFill>
                  <a:srgbClr val="35245F"/>
                </a:solidFill>
                <a:latin typeface="Calibri" pitchFamily="34" charset="0"/>
                <a:ea typeface="Calibri" pitchFamily="34" charset="-122"/>
                <a:cs typeface="Calibri" pitchFamily="34" charset="-120"/>
              </a:rPr>
              <a:t>Why-questions sound like blame. Open questions about thoughts and feelings get a fuller account.</a:t>
            </a:r>
            <a:endParaRPr lang="en-US" sz="1500" dirty="0"/>
          </a:p>
        </p:txBody>
      </p:sp>
      <p:sp>
        <p:nvSpPr>
          <p:cNvPr id="28" name="Text 26"/>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MULTIDISCIPLINARY RESPONSE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One coordinated response around the child</a:t>
            </a:r>
            <a:endParaRPr lang="en-US" sz="3200" dirty="0"/>
          </a:p>
        </p:txBody>
      </p:sp>
      <p:sp>
        <p:nvSpPr>
          <p:cNvPr id="4" name="Shape 2"/>
          <p:cNvSpPr/>
          <p:nvPr/>
        </p:nvSpPr>
        <p:spPr>
          <a:xfrm>
            <a:off x="548640" y="1554480"/>
            <a:ext cx="4297680" cy="4526280"/>
          </a:xfrm>
          <a:prstGeom prst="roundRect">
            <a:avLst>
              <a:gd name="adj" fmla="val 1702"/>
            </a:avLst>
          </a:prstGeom>
          <a:solidFill>
            <a:srgbClr val="35245F"/>
          </a:solidFill>
          <a:ln w="12700">
            <a:solidFill>
              <a:srgbClr val="35245F"/>
            </a:solidFill>
            <a:prstDash val="solid"/>
          </a:ln>
        </p:spPr>
      </p:sp>
      <p:sp>
        <p:nvSpPr>
          <p:cNvPr id="5" name="Text 3"/>
          <p:cNvSpPr txBox="1"/>
          <p:nvPr/>
        </p:nvSpPr>
        <p:spPr>
          <a:xfrm>
            <a:off x="914400" y="1828800"/>
            <a:ext cx="3474720" cy="274320"/>
          </a:xfrm>
          <a:prstGeom prst="rect">
            <a:avLst/>
          </a:prstGeom>
          <a:noFill/>
          <a:ln/>
        </p:spPr>
        <p:txBody>
          <a:bodyPr wrap="square" lIns="0" tIns="0" rIns="0" bIns="0" rtlCol="0" anchor="t"/>
          <a:lstStyle/>
          <a:p>
            <a:pPr marL="0" indent="0">
              <a:buNone/>
            </a:pPr>
            <a:r>
              <a:rPr lang="en-US" sz="1100" b="1" kern="0" spc="200" dirty="0">
                <a:solidFill>
                  <a:srgbClr val="F0A265"/>
                </a:solidFill>
                <a:latin typeface="Calibri" pitchFamily="34" charset="0"/>
                <a:ea typeface="Calibri" pitchFamily="34" charset="-122"/>
                <a:cs typeface="Calibri" pitchFamily="34" charset="-120"/>
              </a:rPr>
              <a:t>THE BARNAHUS MODEL</a:t>
            </a:r>
            <a:endParaRPr lang="en-US" sz="1100" dirty="0"/>
          </a:p>
        </p:txBody>
      </p:sp>
      <p:sp>
        <p:nvSpPr>
          <p:cNvPr id="6" name="Text 4"/>
          <p:cNvSpPr txBox="1"/>
          <p:nvPr/>
        </p:nvSpPr>
        <p:spPr>
          <a:xfrm>
            <a:off x="914400" y="2240280"/>
            <a:ext cx="3611880" cy="2011680"/>
          </a:xfrm>
          <a:prstGeom prst="rect">
            <a:avLst/>
          </a:prstGeom>
          <a:noFill/>
          <a:ln/>
        </p:spPr>
        <p:txBody>
          <a:bodyPr wrap="square" lIns="0" tIns="0" rIns="0" bIns="0" rtlCol="0" anchor="t"/>
          <a:lstStyle/>
          <a:p>
            <a:pPr marL="0" indent="0">
              <a:buNone/>
            </a:pPr>
            <a:r>
              <a:rPr lang="en-US" sz="2400" b="1" dirty="0">
                <a:solidFill>
                  <a:srgbClr val="FFFFFF"/>
                </a:solidFill>
                <a:latin typeface="Cambria" pitchFamily="34" charset="0"/>
                <a:ea typeface="Cambria" pitchFamily="34" charset="-122"/>
                <a:cs typeface="Cambria" pitchFamily="34" charset="-120"/>
              </a:rPr>
              <a:t>A child-friendly setting connects criminal investigation with care and protection.</a:t>
            </a:r>
            <a:endParaRPr lang="en-US" sz="2400" dirty="0"/>
          </a:p>
        </p:txBody>
      </p:sp>
      <p:sp>
        <p:nvSpPr>
          <p:cNvPr id="7" name="Text 5"/>
          <p:cNvSpPr txBox="1"/>
          <p:nvPr/>
        </p:nvSpPr>
        <p:spPr>
          <a:xfrm>
            <a:off x="914400" y="4480560"/>
            <a:ext cx="3611880" cy="1371600"/>
          </a:xfrm>
          <a:prstGeom prst="rect">
            <a:avLst/>
          </a:prstGeom>
          <a:noFill/>
          <a:ln/>
        </p:spPr>
        <p:txBody>
          <a:bodyPr wrap="square" lIns="0" tIns="0" rIns="0" bIns="0" rtlCol="0" anchor="t"/>
          <a:lstStyle/>
          <a:p>
            <a:pPr marL="0" indent="0">
              <a:buNone/>
            </a:pPr>
            <a:r>
              <a:rPr lang="en-US" sz="1400" i="1" dirty="0">
                <a:solidFill>
                  <a:srgbClr val="D9D2EC"/>
                </a:solidFill>
                <a:latin typeface="Calibri" pitchFamily="34" charset="0"/>
                <a:ea typeface="Calibri" pitchFamily="34" charset="-122"/>
                <a:cs typeface="Calibri" pitchFamily="34" charset="-120"/>
              </a:rPr>
              <a:t>Standard practice in the Nordic countries and established in Germany. Under way in Croatia, Spain, Ireland and Moldova.</a:t>
            </a:r>
            <a:endParaRPr lang="en-US" sz="1400" dirty="0"/>
          </a:p>
        </p:txBody>
      </p:sp>
      <p:sp>
        <p:nvSpPr>
          <p:cNvPr id="8" name="Shape 6"/>
          <p:cNvSpPr/>
          <p:nvPr/>
        </p:nvSpPr>
        <p:spPr>
          <a:xfrm>
            <a:off x="5120640" y="1554480"/>
            <a:ext cx="6519672" cy="868680"/>
          </a:xfrm>
          <a:prstGeom prst="roundRect">
            <a:avLst>
              <a:gd name="adj" fmla="val 8421"/>
            </a:avLst>
          </a:prstGeom>
          <a:solidFill>
            <a:srgbClr val="EEEBF6"/>
          </a:solidFill>
          <a:ln w="12700">
            <a:solidFill>
              <a:srgbClr val="EEEBF6"/>
            </a:solidFill>
            <a:prstDash val="solid"/>
          </a:ln>
        </p:spPr>
      </p:sp>
      <p:sp>
        <p:nvSpPr>
          <p:cNvPr id="9" name="Shape 7"/>
          <p:cNvSpPr/>
          <p:nvPr/>
        </p:nvSpPr>
        <p:spPr>
          <a:xfrm>
            <a:off x="5303520" y="1691640"/>
            <a:ext cx="594360" cy="594360"/>
          </a:xfrm>
          <a:prstGeom prst="ellipse">
            <a:avLst/>
          </a:prstGeom>
          <a:solidFill>
            <a:srgbClr val="E97030"/>
          </a:solidFill>
          <a:ln w="12700">
            <a:solidFill>
              <a:srgbClr val="E97030"/>
            </a:solidFill>
            <a:prstDash val="solid"/>
          </a:ln>
        </p:spPr>
      </p:sp>
      <p:pic>
        <p:nvPicPr>
          <p:cNvPr id="10" name="Image 0" descr="preencoded.png"/>
          <p:cNvPicPr>
            <a:picLocks noChangeAspect="1"/>
          </p:cNvPicPr>
          <p:nvPr/>
        </p:nvPicPr>
        <p:blipFill>
          <a:blip r:embed="rId3"/>
          <a:stretch>
            <a:fillRect/>
          </a:stretch>
        </p:blipFill>
        <p:spPr>
          <a:xfrm>
            <a:off x="5452110" y="1840230"/>
            <a:ext cx="297180" cy="297180"/>
          </a:xfrm>
          <a:prstGeom prst="rect">
            <a:avLst/>
          </a:prstGeom>
        </p:spPr>
      </p:pic>
      <p:sp>
        <p:nvSpPr>
          <p:cNvPr id="11" name="Text 8"/>
          <p:cNvSpPr txBox="1"/>
          <p:nvPr/>
        </p:nvSpPr>
        <p:spPr>
          <a:xfrm>
            <a:off x="6126480" y="1554480"/>
            <a:ext cx="2286000" cy="868680"/>
          </a:xfrm>
          <a:prstGeom prst="rect">
            <a:avLst/>
          </a:prstGeom>
          <a:noFill/>
          <a:ln/>
        </p:spPr>
        <p:txBody>
          <a:bodyPr wrap="square" lIns="0" tIns="0" rIns="0" bIns="0" rtlCol="0" anchor="ctr"/>
          <a:lstStyle/>
          <a:p>
            <a:pPr marL="0" indent="0">
              <a:buNone/>
            </a:pPr>
            <a:r>
              <a:rPr lang="en-US" sz="1700" b="1" dirty="0">
                <a:solidFill>
                  <a:srgbClr val="35245F"/>
                </a:solidFill>
                <a:latin typeface="Cambria" pitchFamily="34" charset="0"/>
                <a:ea typeface="Cambria" pitchFamily="34" charset="-122"/>
                <a:cs typeface="Cambria" pitchFamily="34" charset="-120"/>
              </a:rPr>
              <a:t>Named coordinator</a:t>
            </a:r>
            <a:endParaRPr lang="en-US" sz="1700" dirty="0"/>
          </a:p>
        </p:txBody>
      </p:sp>
      <p:sp>
        <p:nvSpPr>
          <p:cNvPr id="12" name="Text 9"/>
          <p:cNvSpPr txBox="1"/>
          <p:nvPr/>
        </p:nvSpPr>
        <p:spPr>
          <a:xfrm>
            <a:off x="8458200" y="1554480"/>
            <a:ext cx="3063240" cy="868680"/>
          </a:xfrm>
          <a:prstGeom prst="rect">
            <a:avLst/>
          </a:prstGeom>
          <a:noFill/>
          <a:ln/>
        </p:spPr>
        <p:txBody>
          <a:bodyPr wrap="square" lIns="0" tIns="0" rIns="0" bIns="0" rtlCol="0" anchor="ctr"/>
          <a:lstStyle/>
          <a:p>
            <a:pPr marL="0" indent="0">
              <a:buNone/>
            </a:pPr>
            <a:r>
              <a:rPr lang="en-US" sz="1300" dirty="0">
                <a:solidFill>
                  <a:srgbClr val="2B2A3A"/>
                </a:solidFill>
                <a:latin typeface="Calibri" pitchFamily="34" charset="0"/>
                <a:ea typeface="Calibri" pitchFamily="34" charset="-122"/>
                <a:cs typeface="Calibri" pitchFamily="34" charset="-120"/>
              </a:rPr>
              <a:t>Keeps the child informed and checks that referrals happen.</a:t>
            </a:r>
            <a:endParaRPr lang="en-US" sz="1300" dirty="0"/>
          </a:p>
        </p:txBody>
      </p:sp>
      <p:sp>
        <p:nvSpPr>
          <p:cNvPr id="13" name="Shape 10"/>
          <p:cNvSpPr/>
          <p:nvPr/>
        </p:nvSpPr>
        <p:spPr>
          <a:xfrm>
            <a:off x="5120640" y="2560320"/>
            <a:ext cx="6519672" cy="868680"/>
          </a:xfrm>
          <a:prstGeom prst="roundRect">
            <a:avLst>
              <a:gd name="adj" fmla="val 8421"/>
            </a:avLst>
          </a:prstGeom>
          <a:solidFill>
            <a:srgbClr val="EEEBF6"/>
          </a:solidFill>
          <a:ln w="12700">
            <a:solidFill>
              <a:srgbClr val="EEEBF6"/>
            </a:solidFill>
            <a:prstDash val="solid"/>
          </a:ln>
        </p:spPr>
      </p:sp>
      <p:sp>
        <p:nvSpPr>
          <p:cNvPr id="14" name="Shape 11"/>
          <p:cNvSpPr/>
          <p:nvPr/>
        </p:nvSpPr>
        <p:spPr>
          <a:xfrm>
            <a:off x="5303520" y="2697480"/>
            <a:ext cx="594360" cy="594360"/>
          </a:xfrm>
          <a:prstGeom prst="ellipse">
            <a:avLst/>
          </a:prstGeom>
          <a:solidFill>
            <a:srgbClr val="E97030"/>
          </a:solidFill>
          <a:ln w="12700">
            <a:solidFill>
              <a:srgbClr val="E97030"/>
            </a:solidFill>
            <a:prstDash val="solid"/>
          </a:ln>
        </p:spPr>
      </p:sp>
      <p:pic>
        <p:nvPicPr>
          <p:cNvPr id="15" name="Image 1" descr="preencoded.png"/>
          <p:cNvPicPr>
            <a:picLocks noChangeAspect="1"/>
          </p:cNvPicPr>
          <p:nvPr/>
        </p:nvPicPr>
        <p:blipFill>
          <a:blip r:embed="rId4"/>
          <a:stretch>
            <a:fillRect/>
          </a:stretch>
        </p:blipFill>
        <p:spPr>
          <a:xfrm>
            <a:off x="5452110" y="2846070"/>
            <a:ext cx="297180" cy="297180"/>
          </a:xfrm>
          <a:prstGeom prst="rect">
            <a:avLst/>
          </a:prstGeom>
        </p:spPr>
      </p:pic>
      <p:sp>
        <p:nvSpPr>
          <p:cNvPr id="16" name="Text 12"/>
          <p:cNvSpPr txBox="1"/>
          <p:nvPr/>
        </p:nvSpPr>
        <p:spPr>
          <a:xfrm>
            <a:off x="6126480" y="2560320"/>
            <a:ext cx="2286000" cy="868680"/>
          </a:xfrm>
          <a:prstGeom prst="rect">
            <a:avLst/>
          </a:prstGeom>
          <a:noFill/>
          <a:ln/>
        </p:spPr>
        <p:txBody>
          <a:bodyPr wrap="square" lIns="0" tIns="0" rIns="0" bIns="0" rtlCol="0" anchor="ctr"/>
          <a:lstStyle/>
          <a:p>
            <a:pPr marL="0" indent="0">
              <a:buNone/>
            </a:pPr>
            <a:r>
              <a:rPr lang="en-US" sz="1700" b="1" dirty="0">
                <a:solidFill>
                  <a:srgbClr val="35245F"/>
                </a:solidFill>
                <a:latin typeface="Cambria" pitchFamily="34" charset="0"/>
                <a:ea typeface="Cambria" pitchFamily="34" charset="-122"/>
                <a:cs typeface="Cambria" pitchFamily="34" charset="-120"/>
              </a:rPr>
              <a:t>Joint planning</a:t>
            </a:r>
            <a:endParaRPr lang="en-US" sz="1700" dirty="0"/>
          </a:p>
        </p:txBody>
      </p:sp>
      <p:sp>
        <p:nvSpPr>
          <p:cNvPr id="17" name="Text 13"/>
          <p:cNvSpPr txBox="1"/>
          <p:nvPr/>
        </p:nvSpPr>
        <p:spPr>
          <a:xfrm>
            <a:off x="8458200" y="2560320"/>
            <a:ext cx="3063240" cy="868680"/>
          </a:xfrm>
          <a:prstGeom prst="rect">
            <a:avLst/>
          </a:prstGeom>
          <a:noFill/>
          <a:ln/>
        </p:spPr>
        <p:txBody>
          <a:bodyPr wrap="square" lIns="0" tIns="0" rIns="0" bIns="0" rtlCol="0" anchor="ctr"/>
          <a:lstStyle/>
          <a:p>
            <a:pPr marL="0" indent="0">
              <a:buNone/>
            </a:pPr>
            <a:r>
              <a:rPr lang="en-US" sz="1300" dirty="0">
                <a:solidFill>
                  <a:srgbClr val="2B2A3A"/>
                </a:solidFill>
                <a:latin typeface="Calibri" pitchFamily="34" charset="0"/>
                <a:ea typeface="Calibri" pitchFamily="34" charset="-122"/>
                <a:cs typeface="Calibri" pitchFamily="34" charset="-120"/>
              </a:rPr>
              <a:t>One safety plan across child protection, victim support, health and justice.</a:t>
            </a:r>
            <a:endParaRPr lang="en-US" sz="1300" dirty="0"/>
          </a:p>
        </p:txBody>
      </p:sp>
      <p:sp>
        <p:nvSpPr>
          <p:cNvPr id="18" name="Shape 14"/>
          <p:cNvSpPr/>
          <p:nvPr/>
        </p:nvSpPr>
        <p:spPr>
          <a:xfrm>
            <a:off x="5120640" y="3566160"/>
            <a:ext cx="6519672" cy="868680"/>
          </a:xfrm>
          <a:prstGeom prst="roundRect">
            <a:avLst>
              <a:gd name="adj" fmla="val 8421"/>
            </a:avLst>
          </a:prstGeom>
          <a:solidFill>
            <a:srgbClr val="EEEBF6"/>
          </a:solidFill>
          <a:ln w="12700">
            <a:solidFill>
              <a:srgbClr val="EEEBF6"/>
            </a:solidFill>
            <a:prstDash val="solid"/>
          </a:ln>
        </p:spPr>
      </p:sp>
      <p:sp>
        <p:nvSpPr>
          <p:cNvPr id="19" name="Shape 15"/>
          <p:cNvSpPr/>
          <p:nvPr/>
        </p:nvSpPr>
        <p:spPr>
          <a:xfrm>
            <a:off x="5303520" y="3703320"/>
            <a:ext cx="594360" cy="594360"/>
          </a:xfrm>
          <a:prstGeom prst="ellipse">
            <a:avLst/>
          </a:prstGeom>
          <a:solidFill>
            <a:srgbClr val="E97030"/>
          </a:solidFill>
          <a:ln w="12700">
            <a:solidFill>
              <a:srgbClr val="E97030"/>
            </a:solidFill>
            <a:prstDash val="solid"/>
          </a:ln>
        </p:spPr>
      </p:sp>
      <p:pic>
        <p:nvPicPr>
          <p:cNvPr id="20" name="Image 2" descr="preencoded.png"/>
          <p:cNvPicPr>
            <a:picLocks noChangeAspect="1"/>
          </p:cNvPicPr>
          <p:nvPr/>
        </p:nvPicPr>
        <p:blipFill>
          <a:blip r:embed="rId5"/>
          <a:stretch>
            <a:fillRect/>
          </a:stretch>
        </p:blipFill>
        <p:spPr>
          <a:xfrm>
            <a:off x="5452110" y="3851910"/>
            <a:ext cx="297180" cy="297180"/>
          </a:xfrm>
          <a:prstGeom prst="rect">
            <a:avLst/>
          </a:prstGeom>
        </p:spPr>
      </p:pic>
      <p:sp>
        <p:nvSpPr>
          <p:cNvPr id="21" name="Text 16"/>
          <p:cNvSpPr txBox="1"/>
          <p:nvPr/>
        </p:nvSpPr>
        <p:spPr>
          <a:xfrm>
            <a:off x="6126480" y="3566160"/>
            <a:ext cx="2286000" cy="868680"/>
          </a:xfrm>
          <a:prstGeom prst="rect">
            <a:avLst/>
          </a:prstGeom>
          <a:noFill/>
          <a:ln/>
        </p:spPr>
        <p:txBody>
          <a:bodyPr wrap="square" lIns="0" tIns="0" rIns="0" bIns="0" rtlCol="0" anchor="ctr"/>
          <a:lstStyle/>
          <a:p>
            <a:pPr marL="0" indent="0">
              <a:buNone/>
            </a:pPr>
            <a:r>
              <a:rPr lang="en-US" sz="1700" b="1" dirty="0">
                <a:solidFill>
                  <a:srgbClr val="35245F"/>
                </a:solidFill>
                <a:latin typeface="Cambria" pitchFamily="34" charset="0"/>
                <a:ea typeface="Cambria" pitchFamily="34" charset="-122"/>
                <a:cs typeface="Cambria" pitchFamily="34" charset="-120"/>
              </a:rPr>
              <a:t>Specialist interview</a:t>
            </a:r>
            <a:endParaRPr lang="en-US" sz="1700" dirty="0"/>
          </a:p>
        </p:txBody>
      </p:sp>
      <p:sp>
        <p:nvSpPr>
          <p:cNvPr id="22" name="Text 17"/>
          <p:cNvSpPr txBox="1"/>
          <p:nvPr/>
        </p:nvSpPr>
        <p:spPr>
          <a:xfrm>
            <a:off x="8458200" y="3566160"/>
            <a:ext cx="3063240" cy="868680"/>
          </a:xfrm>
          <a:prstGeom prst="rect">
            <a:avLst/>
          </a:prstGeom>
          <a:noFill/>
          <a:ln/>
        </p:spPr>
        <p:txBody>
          <a:bodyPr wrap="square" lIns="0" tIns="0" rIns="0" bIns="0" rtlCol="0" anchor="ctr"/>
          <a:lstStyle/>
          <a:p>
            <a:pPr marL="0" indent="0">
              <a:buNone/>
            </a:pPr>
            <a:r>
              <a:rPr lang="en-US" sz="1300" dirty="0">
                <a:solidFill>
                  <a:srgbClr val="2B2A3A"/>
                </a:solidFill>
                <a:latin typeface="Calibri" pitchFamily="34" charset="0"/>
                <a:ea typeface="Calibri" pitchFamily="34" charset="-122"/>
                <a:cs typeface="Calibri" pitchFamily="34" charset="-120"/>
              </a:rPr>
              <a:t>A trained interviewer, an evidence-based protocol, a recorded statement.</a:t>
            </a:r>
            <a:endParaRPr lang="en-US" sz="1300" dirty="0"/>
          </a:p>
        </p:txBody>
      </p:sp>
      <p:sp>
        <p:nvSpPr>
          <p:cNvPr id="23" name="Shape 18"/>
          <p:cNvSpPr/>
          <p:nvPr/>
        </p:nvSpPr>
        <p:spPr>
          <a:xfrm>
            <a:off x="5120640" y="4572000"/>
            <a:ext cx="6519672" cy="868680"/>
          </a:xfrm>
          <a:prstGeom prst="roundRect">
            <a:avLst>
              <a:gd name="adj" fmla="val 8421"/>
            </a:avLst>
          </a:prstGeom>
          <a:solidFill>
            <a:srgbClr val="EEEBF6"/>
          </a:solidFill>
          <a:ln w="12700">
            <a:solidFill>
              <a:srgbClr val="EEEBF6"/>
            </a:solidFill>
            <a:prstDash val="solid"/>
          </a:ln>
        </p:spPr>
      </p:sp>
      <p:sp>
        <p:nvSpPr>
          <p:cNvPr id="24" name="Shape 19"/>
          <p:cNvSpPr/>
          <p:nvPr/>
        </p:nvSpPr>
        <p:spPr>
          <a:xfrm>
            <a:off x="5303520" y="4709160"/>
            <a:ext cx="594360" cy="594360"/>
          </a:xfrm>
          <a:prstGeom prst="ellipse">
            <a:avLst/>
          </a:prstGeom>
          <a:solidFill>
            <a:srgbClr val="E97030"/>
          </a:solidFill>
          <a:ln w="12700">
            <a:solidFill>
              <a:srgbClr val="E97030"/>
            </a:solidFill>
            <a:prstDash val="solid"/>
          </a:ln>
        </p:spPr>
      </p:sp>
      <p:pic>
        <p:nvPicPr>
          <p:cNvPr id="25" name="Image 3" descr="preencoded.png"/>
          <p:cNvPicPr>
            <a:picLocks noChangeAspect="1"/>
          </p:cNvPicPr>
          <p:nvPr/>
        </p:nvPicPr>
        <p:blipFill>
          <a:blip r:embed="rId6"/>
          <a:stretch>
            <a:fillRect/>
          </a:stretch>
        </p:blipFill>
        <p:spPr>
          <a:xfrm>
            <a:off x="5452110" y="4857750"/>
            <a:ext cx="297180" cy="297180"/>
          </a:xfrm>
          <a:prstGeom prst="rect">
            <a:avLst/>
          </a:prstGeom>
        </p:spPr>
      </p:pic>
      <p:sp>
        <p:nvSpPr>
          <p:cNvPr id="26" name="Text 20"/>
          <p:cNvSpPr txBox="1"/>
          <p:nvPr/>
        </p:nvSpPr>
        <p:spPr>
          <a:xfrm>
            <a:off x="6126480" y="4572000"/>
            <a:ext cx="2286000" cy="868680"/>
          </a:xfrm>
          <a:prstGeom prst="rect">
            <a:avLst/>
          </a:prstGeom>
          <a:noFill/>
          <a:ln/>
        </p:spPr>
        <p:txBody>
          <a:bodyPr wrap="square" lIns="0" tIns="0" rIns="0" bIns="0" rtlCol="0" anchor="ctr"/>
          <a:lstStyle/>
          <a:p>
            <a:pPr marL="0" indent="0">
              <a:buNone/>
            </a:pPr>
            <a:r>
              <a:rPr lang="en-US" sz="1700" b="1" dirty="0">
                <a:solidFill>
                  <a:srgbClr val="35245F"/>
                </a:solidFill>
                <a:latin typeface="Cambria" pitchFamily="34" charset="0"/>
                <a:ea typeface="Cambria" pitchFamily="34" charset="-122"/>
                <a:cs typeface="Cambria" pitchFamily="34" charset="-120"/>
              </a:rPr>
              <a:t>Care and recovery</a:t>
            </a:r>
            <a:endParaRPr lang="en-US" sz="1700" dirty="0"/>
          </a:p>
        </p:txBody>
      </p:sp>
      <p:sp>
        <p:nvSpPr>
          <p:cNvPr id="27" name="Text 21"/>
          <p:cNvSpPr txBox="1"/>
          <p:nvPr/>
        </p:nvSpPr>
        <p:spPr>
          <a:xfrm>
            <a:off x="8458200" y="4572000"/>
            <a:ext cx="3063240" cy="868680"/>
          </a:xfrm>
          <a:prstGeom prst="rect">
            <a:avLst/>
          </a:prstGeom>
          <a:noFill/>
          <a:ln/>
        </p:spPr>
        <p:txBody>
          <a:bodyPr wrap="square" lIns="0" tIns="0" rIns="0" bIns="0" rtlCol="0" anchor="ctr"/>
          <a:lstStyle/>
          <a:p>
            <a:pPr marL="0" indent="0">
              <a:buNone/>
            </a:pPr>
            <a:r>
              <a:rPr lang="en-US" sz="1300" dirty="0">
                <a:solidFill>
                  <a:srgbClr val="2B2A3A"/>
                </a:solidFill>
                <a:latin typeface="Calibri" pitchFamily="34" charset="0"/>
                <a:ea typeface="Calibri" pitchFamily="34" charset="-122"/>
                <a:cs typeface="Calibri" pitchFamily="34" charset="-120"/>
              </a:rPr>
              <a:t>Medical and therapeutic support alongside the justice process.</a:t>
            </a:r>
            <a:endParaRPr lang="en-US" sz="1300" dirty="0"/>
          </a:p>
        </p:txBody>
      </p:sp>
      <p:sp>
        <p:nvSpPr>
          <p:cNvPr id="28" name="Text 22"/>
          <p:cNvSpPr txBox="1"/>
          <p:nvPr/>
        </p:nvSpPr>
        <p:spPr>
          <a:xfrm>
            <a:off x="5120640" y="5669280"/>
            <a:ext cx="6519672" cy="411480"/>
          </a:xfrm>
          <a:prstGeom prst="rect">
            <a:avLst/>
          </a:prstGeom>
          <a:noFill/>
          <a:ln/>
        </p:spPr>
        <p:txBody>
          <a:bodyPr wrap="square" lIns="0" tIns="0" rIns="0" bIns="0" rtlCol="0" anchor="t"/>
          <a:lstStyle/>
          <a:p>
            <a:pPr marL="0" indent="0">
              <a:buNone/>
            </a:pPr>
            <a:r>
              <a:rPr lang="en-US" sz="1300" i="1" dirty="0">
                <a:solidFill>
                  <a:srgbClr val="6B6880"/>
                </a:solidFill>
                <a:latin typeface="Calibri" pitchFamily="34" charset="0"/>
                <a:ea typeface="Calibri" pitchFamily="34" charset="-122"/>
                <a:cs typeface="Calibri" pitchFamily="34" charset="-120"/>
              </a:rPr>
              <a:t>Local arrangements differ. The aim is coordinated practice, not a promise of exactly one interview in every case.</a:t>
            </a:r>
            <a:endParaRPr lang="en-US" sz="1300" dirty="0"/>
          </a:p>
        </p:txBody>
      </p:sp>
      <p:sp>
        <p:nvSpPr>
          <p:cNvPr id="29" name="Text 23"/>
          <p:cNvSpPr txBox="1"/>
          <p:nvPr/>
        </p:nvSpPr>
        <p:spPr>
          <a:xfrm>
            <a:off x="548640" y="6419088"/>
            <a:ext cx="11091672" cy="228600"/>
          </a:xfrm>
          <a:prstGeom prst="rect">
            <a:avLst/>
          </a:prstGeom>
          <a:noFill/>
          <a:ln/>
        </p:spPr>
        <p:txBody>
          <a:bodyPr wrap="square" lIns="0" tIns="0" rIns="0" bIns="0" rtlCol="0" anchor="t"/>
          <a:lstStyle/>
          <a:p>
            <a:pPr marL="0" indent="0" algn="r">
              <a:buNone/>
            </a:pPr>
            <a:r>
              <a:rPr lang="en-US" sz="900" i="1" dirty="0">
                <a:solidFill>
                  <a:srgbClr val="6B6880"/>
                </a:solidFill>
                <a:latin typeface="Calibri" pitchFamily="34" charset="0"/>
                <a:ea typeface="Calibri" pitchFamily="34" charset="-122"/>
                <a:cs typeface="Calibri" pitchFamily="34" charset="-120"/>
              </a:rPr>
              <a:t>Sources: Barnahus guidance (coe.int)  ·  PROMISE Barnahus Quality Standards  </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SAFE JUSTICE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Secondary victimisation is preventable</a:t>
            </a:r>
            <a:endParaRPr lang="en-US" sz="3200" dirty="0"/>
          </a:p>
        </p:txBody>
      </p:sp>
      <p:sp>
        <p:nvSpPr>
          <p:cNvPr id="4" name="Shape 2"/>
          <p:cNvSpPr/>
          <p:nvPr/>
        </p:nvSpPr>
        <p:spPr>
          <a:xfrm>
            <a:off x="548640" y="1554480"/>
            <a:ext cx="6766560" cy="914400"/>
          </a:xfrm>
          <a:prstGeom prst="roundRect">
            <a:avLst>
              <a:gd name="adj" fmla="val 8000"/>
            </a:avLst>
          </a:prstGeom>
          <a:solidFill>
            <a:srgbClr val="35245F"/>
          </a:solidFill>
          <a:ln w="12700">
            <a:solidFill>
              <a:srgbClr val="35245F"/>
            </a:solidFill>
            <a:prstDash val="solid"/>
          </a:ln>
        </p:spPr>
      </p:sp>
      <p:sp>
        <p:nvSpPr>
          <p:cNvPr id="5" name="Text 3"/>
          <p:cNvSpPr txBox="1"/>
          <p:nvPr/>
        </p:nvSpPr>
        <p:spPr>
          <a:xfrm>
            <a:off x="868680" y="1554480"/>
            <a:ext cx="6309360" cy="91440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Harm caused by the system’s response, not by the offender.</a:t>
            </a:r>
            <a:endParaRPr lang="en-US" sz="2100" dirty="0"/>
          </a:p>
        </p:txBody>
      </p:sp>
      <p:sp>
        <p:nvSpPr>
          <p:cNvPr id="6" name="Text 4"/>
          <p:cNvSpPr txBox="1"/>
          <p:nvPr/>
        </p:nvSpPr>
        <p:spPr>
          <a:xfrm>
            <a:off x="548640" y="2697480"/>
            <a:ext cx="36576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WHAT WE SHOULD AVOID</a:t>
            </a:r>
            <a:endParaRPr lang="en-US" sz="1100" dirty="0"/>
          </a:p>
        </p:txBody>
      </p:sp>
      <p:sp>
        <p:nvSpPr>
          <p:cNvPr id="7" name="Shape 5"/>
          <p:cNvSpPr/>
          <p:nvPr/>
        </p:nvSpPr>
        <p:spPr>
          <a:xfrm>
            <a:off x="594360" y="3182112"/>
            <a:ext cx="164592" cy="164592"/>
          </a:xfrm>
          <a:prstGeom prst="ellipse">
            <a:avLst/>
          </a:prstGeom>
          <a:solidFill>
            <a:srgbClr val="E97030"/>
          </a:solidFill>
          <a:ln w="12700">
            <a:solidFill>
              <a:srgbClr val="E97030"/>
            </a:solidFill>
            <a:prstDash val="solid"/>
          </a:ln>
        </p:spPr>
      </p:sp>
      <p:sp>
        <p:nvSpPr>
          <p:cNvPr id="8" name="Text 6"/>
          <p:cNvSpPr txBox="1"/>
          <p:nvPr/>
        </p:nvSpPr>
        <p:spPr>
          <a:xfrm>
            <a:off x="960120" y="3063240"/>
            <a:ext cx="6309360" cy="41148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Asking the child to repeat their account many times</a:t>
            </a:r>
            <a:endParaRPr lang="en-US" sz="1600" dirty="0"/>
          </a:p>
        </p:txBody>
      </p:sp>
      <p:sp>
        <p:nvSpPr>
          <p:cNvPr id="9" name="Shape 7"/>
          <p:cNvSpPr/>
          <p:nvPr/>
        </p:nvSpPr>
        <p:spPr>
          <a:xfrm>
            <a:off x="594360" y="3657600"/>
            <a:ext cx="164592" cy="164592"/>
          </a:xfrm>
          <a:prstGeom prst="ellipse">
            <a:avLst/>
          </a:prstGeom>
          <a:solidFill>
            <a:srgbClr val="E97030"/>
          </a:solidFill>
          <a:ln w="12700">
            <a:solidFill>
              <a:srgbClr val="E97030"/>
            </a:solidFill>
            <a:prstDash val="solid"/>
          </a:ln>
        </p:spPr>
      </p:sp>
      <p:sp>
        <p:nvSpPr>
          <p:cNvPr id="10" name="Text 8"/>
          <p:cNvSpPr txBox="1"/>
          <p:nvPr/>
        </p:nvSpPr>
        <p:spPr>
          <a:xfrm>
            <a:off x="960120" y="3538728"/>
            <a:ext cx="6309360" cy="41148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Victim blaming, or not being believed</a:t>
            </a:r>
            <a:endParaRPr lang="en-US" sz="1600" dirty="0"/>
          </a:p>
        </p:txBody>
      </p:sp>
      <p:sp>
        <p:nvSpPr>
          <p:cNvPr id="11" name="Shape 9"/>
          <p:cNvSpPr/>
          <p:nvPr/>
        </p:nvSpPr>
        <p:spPr>
          <a:xfrm>
            <a:off x="594360" y="4133088"/>
            <a:ext cx="164592" cy="164592"/>
          </a:xfrm>
          <a:prstGeom prst="ellipse">
            <a:avLst/>
          </a:prstGeom>
          <a:solidFill>
            <a:srgbClr val="E97030"/>
          </a:solidFill>
          <a:ln w="12700">
            <a:solidFill>
              <a:srgbClr val="E97030"/>
            </a:solidFill>
            <a:prstDash val="solid"/>
          </a:ln>
        </p:spPr>
      </p:sp>
      <p:sp>
        <p:nvSpPr>
          <p:cNvPr id="12" name="Text 10"/>
          <p:cNvSpPr txBox="1"/>
          <p:nvPr/>
        </p:nvSpPr>
        <p:spPr>
          <a:xfrm>
            <a:off x="960120" y="4014216"/>
            <a:ext cx="6309360" cy="41148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Facing the offender in court</a:t>
            </a:r>
            <a:endParaRPr lang="en-US" sz="1600" dirty="0"/>
          </a:p>
        </p:txBody>
      </p:sp>
      <p:sp>
        <p:nvSpPr>
          <p:cNvPr id="13" name="Shape 11"/>
          <p:cNvSpPr/>
          <p:nvPr/>
        </p:nvSpPr>
        <p:spPr>
          <a:xfrm>
            <a:off x="594360" y="4608576"/>
            <a:ext cx="164592" cy="164592"/>
          </a:xfrm>
          <a:prstGeom prst="ellipse">
            <a:avLst/>
          </a:prstGeom>
          <a:solidFill>
            <a:srgbClr val="E97030"/>
          </a:solidFill>
          <a:ln w="12700">
            <a:solidFill>
              <a:srgbClr val="E97030"/>
            </a:solidFill>
            <a:prstDash val="solid"/>
          </a:ln>
        </p:spPr>
      </p:sp>
      <p:sp>
        <p:nvSpPr>
          <p:cNvPr id="14" name="Text 12"/>
          <p:cNvSpPr txBox="1"/>
          <p:nvPr/>
        </p:nvSpPr>
        <p:spPr>
          <a:xfrm>
            <a:off x="960120" y="4489704"/>
            <a:ext cx="6309360" cy="41148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Delays in information and no referral to support</a:t>
            </a:r>
            <a:endParaRPr lang="en-US" sz="1600" dirty="0"/>
          </a:p>
        </p:txBody>
      </p:sp>
      <p:sp>
        <p:nvSpPr>
          <p:cNvPr id="15" name="Shape 13"/>
          <p:cNvSpPr/>
          <p:nvPr/>
        </p:nvSpPr>
        <p:spPr>
          <a:xfrm>
            <a:off x="594360" y="5084064"/>
            <a:ext cx="164592" cy="164592"/>
          </a:xfrm>
          <a:prstGeom prst="ellipse">
            <a:avLst/>
          </a:prstGeom>
          <a:solidFill>
            <a:srgbClr val="E97030"/>
          </a:solidFill>
          <a:ln w="12700">
            <a:solidFill>
              <a:srgbClr val="E97030"/>
            </a:solidFill>
            <a:prstDash val="solid"/>
          </a:ln>
        </p:spPr>
      </p:sp>
      <p:sp>
        <p:nvSpPr>
          <p:cNvPr id="16" name="Text 14"/>
          <p:cNvSpPr txBox="1"/>
          <p:nvPr/>
        </p:nvSpPr>
        <p:spPr>
          <a:xfrm>
            <a:off x="960120" y="4965192"/>
            <a:ext cx="6309360" cy="411480"/>
          </a:xfrm>
          <a:prstGeom prst="rect">
            <a:avLst/>
          </a:prstGeom>
          <a:noFill/>
          <a:ln/>
        </p:spPr>
        <p:txBody>
          <a:bodyPr wrap="square" lIns="0" tIns="0" rIns="0" bIns="0" rtlCol="0" anchor="ctr"/>
          <a:lstStyle/>
          <a:p>
            <a:pPr marL="0" indent="0">
              <a:buNone/>
            </a:pPr>
            <a:r>
              <a:rPr lang="en-US" sz="1600" dirty="0">
                <a:solidFill>
                  <a:srgbClr val="2B2A3A"/>
                </a:solidFill>
                <a:latin typeface="Calibri" pitchFamily="34" charset="0"/>
                <a:ea typeface="Calibri" pitchFamily="34" charset="-122"/>
                <a:cs typeface="Calibri" pitchFamily="34" charset="-120"/>
              </a:rPr>
              <a:t>Assuming what the child needs, instead of asking</a:t>
            </a:r>
            <a:endParaRPr lang="en-US" sz="1600" dirty="0"/>
          </a:p>
        </p:txBody>
      </p:sp>
      <p:sp>
        <p:nvSpPr>
          <p:cNvPr id="17" name="Shape 15"/>
          <p:cNvSpPr/>
          <p:nvPr/>
        </p:nvSpPr>
        <p:spPr>
          <a:xfrm>
            <a:off x="548640" y="5440680"/>
            <a:ext cx="6766560" cy="868680"/>
          </a:xfrm>
          <a:prstGeom prst="roundRect">
            <a:avLst>
              <a:gd name="adj" fmla="val 8421"/>
            </a:avLst>
          </a:prstGeom>
          <a:solidFill>
            <a:srgbClr val="EEEBF6"/>
          </a:solidFill>
          <a:ln w="15875">
            <a:solidFill>
              <a:srgbClr val="E97030"/>
            </a:solidFill>
            <a:prstDash val="solid"/>
          </a:ln>
        </p:spPr>
      </p:sp>
      <p:sp>
        <p:nvSpPr>
          <p:cNvPr id="18" name="Text 16"/>
          <p:cNvSpPr txBox="1"/>
          <p:nvPr/>
        </p:nvSpPr>
        <p:spPr>
          <a:xfrm>
            <a:off x="822960" y="5440680"/>
            <a:ext cx="6217920" cy="868680"/>
          </a:xfrm>
          <a:prstGeom prst="rect">
            <a:avLst/>
          </a:prstGeom>
          <a:noFill/>
          <a:ln/>
        </p:spPr>
        <p:txBody>
          <a:bodyPr wrap="square" lIns="0" tIns="0" rIns="0" bIns="0" rtlCol="0" anchor="ctr"/>
          <a:lstStyle/>
          <a:p>
            <a:pPr marL="0" indent="0">
              <a:buNone/>
            </a:pPr>
            <a:r>
              <a:rPr lang="en-US" sz="1500" b="1" dirty="0">
                <a:solidFill>
                  <a:srgbClr val="35245F"/>
                </a:solidFill>
                <a:latin typeface="Calibri" pitchFamily="34" charset="0"/>
                <a:ea typeface="Calibri" pitchFamily="34" charset="-122"/>
                <a:cs typeface="Calibri" pitchFamily="34" charset="-120"/>
              </a:rPr>
              <a:t>A recommendation, not an assumption: </a:t>
            </a:r>
            <a:r>
              <a:rPr lang="en-US" sz="1500" dirty="0">
                <a:solidFill>
                  <a:srgbClr val="2B2A3A"/>
                </a:solidFill>
                <a:latin typeface="Calibri" pitchFamily="34" charset="0"/>
                <a:ea typeface="Calibri" pitchFamily="34" charset="-122"/>
                <a:cs typeface="Calibri" pitchFamily="34" charset="-120"/>
              </a:rPr>
              <a:t>offer a same-sex interviewer in sexual offence cases if the child asks for one.</a:t>
            </a:r>
            <a:endParaRPr lang="en-US" sz="1500" dirty="0"/>
          </a:p>
        </p:txBody>
      </p:sp>
      <p:sp>
        <p:nvSpPr>
          <p:cNvPr id="19" name="Text 17"/>
          <p:cNvSpPr txBox="1"/>
          <p:nvPr/>
        </p:nvSpPr>
        <p:spPr>
          <a:xfrm>
            <a:off x="7772400" y="1554480"/>
            <a:ext cx="384048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WHAT IT COSTS JUSTICE</a:t>
            </a:r>
            <a:endParaRPr lang="en-US" sz="1100" dirty="0"/>
          </a:p>
        </p:txBody>
      </p:sp>
      <p:sp>
        <p:nvSpPr>
          <p:cNvPr id="20" name="Shape 18"/>
          <p:cNvSpPr/>
          <p:nvPr/>
        </p:nvSpPr>
        <p:spPr>
          <a:xfrm>
            <a:off x="7772400" y="1920240"/>
            <a:ext cx="3867912" cy="512064"/>
          </a:xfrm>
          <a:prstGeom prst="roundRect">
            <a:avLst>
              <a:gd name="adj" fmla="val 14286"/>
            </a:avLst>
          </a:prstGeom>
          <a:solidFill>
            <a:srgbClr val="EEEBF6"/>
          </a:solidFill>
          <a:ln w="12700">
            <a:solidFill>
              <a:srgbClr val="EEEBF6"/>
            </a:solidFill>
            <a:prstDash val="solid"/>
          </a:ln>
        </p:spPr>
      </p:sp>
      <p:sp>
        <p:nvSpPr>
          <p:cNvPr id="21" name="Text 19"/>
          <p:cNvSpPr txBox="1"/>
          <p:nvPr/>
        </p:nvSpPr>
        <p:spPr>
          <a:xfrm>
            <a:off x="7772400" y="1920240"/>
            <a:ext cx="3867912" cy="512064"/>
          </a:xfrm>
          <a:prstGeom prst="rect">
            <a:avLst/>
          </a:prstGeom>
          <a:noFill/>
          <a:ln/>
        </p:spPr>
        <p:txBody>
          <a:bodyPr wrap="square" lIns="0" tIns="0" rIns="0" bIns="0" rtlCol="0" anchor="ctr"/>
          <a:lstStyle/>
          <a:p>
            <a:pPr marL="0" indent="0" algn="ctr">
              <a:buNone/>
            </a:pPr>
            <a:r>
              <a:rPr lang="en-US" sz="1600" b="1" dirty="0">
                <a:solidFill>
                  <a:srgbClr val="35245F"/>
                </a:solidFill>
                <a:latin typeface="Calibri" pitchFamily="34" charset="0"/>
                <a:ea typeface="Calibri" pitchFamily="34" charset="-122"/>
                <a:cs typeface="Calibri" pitchFamily="34" charset="-120"/>
              </a:rPr>
              <a:t>Fewer reports</a:t>
            </a:r>
            <a:endParaRPr lang="en-US" sz="1600" dirty="0"/>
          </a:p>
        </p:txBody>
      </p:sp>
      <p:sp>
        <p:nvSpPr>
          <p:cNvPr id="22" name="Shape 20"/>
          <p:cNvSpPr/>
          <p:nvPr/>
        </p:nvSpPr>
        <p:spPr>
          <a:xfrm>
            <a:off x="7772400" y="2606040"/>
            <a:ext cx="3867912" cy="512064"/>
          </a:xfrm>
          <a:prstGeom prst="roundRect">
            <a:avLst>
              <a:gd name="adj" fmla="val 14286"/>
            </a:avLst>
          </a:prstGeom>
          <a:solidFill>
            <a:srgbClr val="EEEBF6"/>
          </a:solidFill>
          <a:ln w="12700">
            <a:solidFill>
              <a:srgbClr val="EEEBF6"/>
            </a:solidFill>
            <a:prstDash val="solid"/>
          </a:ln>
        </p:spPr>
      </p:sp>
      <p:sp>
        <p:nvSpPr>
          <p:cNvPr id="23" name="Text 21"/>
          <p:cNvSpPr txBox="1"/>
          <p:nvPr/>
        </p:nvSpPr>
        <p:spPr>
          <a:xfrm>
            <a:off x="7772400" y="2606040"/>
            <a:ext cx="3867912" cy="512064"/>
          </a:xfrm>
          <a:prstGeom prst="rect">
            <a:avLst/>
          </a:prstGeom>
          <a:noFill/>
          <a:ln/>
        </p:spPr>
        <p:txBody>
          <a:bodyPr wrap="square" lIns="0" tIns="0" rIns="0" bIns="0" rtlCol="0" anchor="ctr"/>
          <a:lstStyle/>
          <a:p>
            <a:pPr marL="0" indent="0" algn="ctr">
              <a:buNone/>
            </a:pPr>
            <a:r>
              <a:rPr lang="en-US" sz="1600" b="1" dirty="0">
                <a:solidFill>
                  <a:srgbClr val="35245F"/>
                </a:solidFill>
                <a:latin typeface="Calibri" pitchFamily="34" charset="0"/>
                <a:ea typeface="Calibri" pitchFamily="34" charset="-122"/>
                <a:cs typeface="Calibri" pitchFamily="34" charset="-120"/>
              </a:rPr>
              <a:t>Less trust in authorities</a:t>
            </a:r>
            <a:endParaRPr lang="en-US" sz="1600" dirty="0"/>
          </a:p>
        </p:txBody>
      </p:sp>
      <p:sp>
        <p:nvSpPr>
          <p:cNvPr id="24" name="Shape 22"/>
          <p:cNvSpPr/>
          <p:nvPr/>
        </p:nvSpPr>
        <p:spPr>
          <a:xfrm>
            <a:off x="7772400" y="3291840"/>
            <a:ext cx="3867912" cy="512064"/>
          </a:xfrm>
          <a:prstGeom prst="roundRect">
            <a:avLst>
              <a:gd name="adj" fmla="val 14286"/>
            </a:avLst>
          </a:prstGeom>
          <a:solidFill>
            <a:srgbClr val="EEEBF6"/>
          </a:solidFill>
          <a:ln w="12700">
            <a:solidFill>
              <a:srgbClr val="EEEBF6"/>
            </a:solidFill>
            <a:prstDash val="solid"/>
          </a:ln>
        </p:spPr>
      </p:sp>
      <p:sp>
        <p:nvSpPr>
          <p:cNvPr id="25" name="Text 23"/>
          <p:cNvSpPr txBox="1"/>
          <p:nvPr/>
        </p:nvSpPr>
        <p:spPr>
          <a:xfrm>
            <a:off x="7772400" y="3291840"/>
            <a:ext cx="3867912" cy="512064"/>
          </a:xfrm>
          <a:prstGeom prst="rect">
            <a:avLst/>
          </a:prstGeom>
          <a:noFill/>
          <a:ln/>
        </p:spPr>
        <p:txBody>
          <a:bodyPr wrap="square" lIns="0" tIns="0" rIns="0" bIns="0" rtlCol="0" anchor="ctr"/>
          <a:lstStyle/>
          <a:p>
            <a:pPr marL="0" indent="0" algn="ctr">
              <a:buNone/>
            </a:pPr>
            <a:r>
              <a:rPr lang="en-US" sz="1600" b="1" dirty="0">
                <a:solidFill>
                  <a:srgbClr val="35245F"/>
                </a:solidFill>
                <a:latin typeface="Calibri" pitchFamily="34" charset="0"/>
                <a:ea typeface="Calibri" pitchFamily="34" charset="-122"/>
                <a:cs typeface="Calibri" pitchFamily="34" charset="-120"/>
              </a:rPr>
              <a:t>Witnesses drop out</a:t>
            </a:r>
            <a:endParaRPr lang="en-US" sz="1600" dirty="0"/>
          </a:p>
        </p:txBody>
      </p:sp>
      <p:sp>
        <p:nvSpPr>
          <p:cNvPr id="26" name="Shape 24"/>
          <p:cNvSpPr/>
          <p:nvPr/>
        </p:nvSpPr>
        <p:spPr>
          <a:xfrm>
            <a:off x="7772400" y="3977640"/>
            <a:ext cx="3867912" cy="512064"/>
          </a:xfrm>
          <a:prstGeom prst="roundRect">
            <a:avLst>
              <a:gd name="adj" fmla="val 14286"/>
            </a:avLst>
          </a:prstGeom>
          <a:solidFill>
            <a:srgbClr val="EEEBF6"/>
          </a:solidFill>
          <a:ln w="12700">
            <a:solidFill>
              <a:srgbClr val="EEEBF6"/>
            </a:solidFill>
            <a:prstDash val="solid"/>
          </a:ln>
        </p:spPr>
      </p:sp>
      <p:sp>
        <p:nvSpPr>
          <p:cNvPr id="27" name="Text 25"/>
          <p:cNvSpPr txBox="1"/>
          <p:nvPr/>
        </p:nvSpPr>
        <p:spPr>
          <a:xfrm>
            <a:off x="7772400" y="3977640"/>
            <a:ext cx="3867912" cy="512064"/>
          </a:xfrm>
          <a:prstGeom prst="rect">
            <a:avLst/>
          </a:prstGeom>
          <a:noFill/>
          <a:ln/>
        </p:spPr>
        <p:txBody>
          <a:bodyPr wrap="square" lIns="0" tIns="0" rIns="0" bIns="0" rtlCol="0" anchor="ctr"/>
          <a:lstStyle/>
          <a:p>
            <a:pPr marL="0" indent="0" algn="ctr">
              <a:buNone/>
            </a:pPr>
            <a:r>
              <a:rPr lang="en-US" sz="1600" b="1" dirty="0">
                <a:solidFill>
                  <a:srgbClr val="35245F"/>
                </a:solidFill>
                <a:latin typeface="Calibri" pitchFamily="34" charset="0"/>
                <a:ea typeface="Calibri" pitchFamily="34" charset="-122"/>
                <a:cs typeface="Calibri" pitchFamily="34" charset="-120"/>
              </a:rPr>
              <a:t>Weaker evidence</a:t>
            </a:r>
            <a:endParaRPr lang="en-US" sz="1600" dirty="0"/>
          </a:p>
        </p:txBody>
      </p:sp>
      <p:sp>
        <p:nvSpPr>
          <p:cNvPr id="28" name="Shape 26"/>
          <p:cNvSpPr/>
          <p:nvPr/>
        </p:nvSpPr>
        <p:spPr>
          <a:xfrm>
            <a:off x="7772400" y="4663440"/>
            <a:ext cx="3867912" cy="512064"/>
          </a:xfrm>
          <a:prstGeom prst="roundRect">
            <a:avLst>
              <a:gd name="adj" fmla="val 14286"/>
            </a:avLst>
          </a:prstGeom>
          <a:solidFill>
            <a:srgbClr val="EEEBF6"/>
          </a:solidFill>
          <a:ln w="12700">
            <a:solidFill>
              <a:srgbClr val="EEEBF6"/>
            </a:solidFill>
            <a:prstDash val="solid"/>
          </a:ln>
        </p:spPr>
      </p:sp>
      <p:sp>
        <p:nvSpPr>
          <p:cNvPr id="29" name="Text 27"/>
          <p:cNvSpPr txBox="1"/>
          <p:nvPr/>
        </p:nvSpPr>
        <p:spPr>
          <a:xfrm>
            <a:off x="7772400" y="4663440"/>
            <a:ext cx="3867912" cy="512064"/>
          </a:xfrm>
          <a:prstGeom prst="rect">
            <a:avLst/>
          </a:prstGeom>
          <a:noFill/>
          <a:ln/>
        </p:spPr>
        <p:txBody>
          <a:bodyPr wrap="square" lIns="0" tIns="0" rIns="0" bIns="0" rtlCol="0" anchor="ctr"/>
          <a:lstStyle/>
          <a:p>
            <a:pPr marL="0" indent="0" algn="ctr">
              <a:buNone/>
            </a:pPr>
            <a:r>
              <a:rPr lang="en-US" sz="1600" b="1" dirty="0">
                <a:solidFill>
                  <a:srgbClr val="35245F"/>
                </a:solidFill>
                <a:latin typeface="Calibri" pitchFamily="34" charset="0"/>
                <a:ea typeface="Calibri" pitchFamily="34" charset="-122"/>
                <a:cs typeface="Calibri" pitchFamily="34" charset="-120"/>
              </a:rPr>
              <a:t>Failed cases</a:t>
            </a:r>
            <a:endParaRPr lang="en-US" sz="1600" dirty="0"/>
          </a:p>
        </p:txBody>
      </p:sp>
      <p:sp>
        <p:nvSpPr>
          <p:cNvPr id="30" name="Shape 28"/>
          <p:cNvSpPr/>
          <p:nvPr/>
        </p:nvSpPr>
        <p:spPr>
          <a:xfrm>
            <a:off x="7772400" y="5349240"/>
            <a:ext cx="3867912" cy="512064"/>
          </a:xfrm>
          <a:prstGeom prst="roundRect">
            <a:avLst>
              <a:gd name="adj" fmla="val 14286"/>
            </a:avLst>
          </a:prstGeom>
          <a:solidFill>
            <a:srgbClr val="E97030"/>
          </a:solidFill>
          <a:ln w="12700">
            <a:solidFill>
              <a:srgbClr val="E97030"/>
            </a:solidFill>
            <a:prstDash val="solid"/>
          </a:ln>
        </p:spPr>
      </p:sp>
      <p:sp>
        <p:nvSpPr>
          <p:cNvPr id="31" name="Text 29"/>
          <p:cNvSpPr txBox="1"/>
          <p:nvPr/>
        </p:nvSpPr>
        <p:spPr>
          <a:xfrm>
            <a:off x="7772400" y="5349240"/>
            <a:ext cx="3867912"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Impunity</a:t>
            </a:r>
            <a:endParaRPr lang="en-US" sz="1600" dirty="0"/>
          </a:p>
        </p:txBody>
      </p:sp>
      <p:sp>
        <p:nvSpPr>
          <p:cNvPr id="32" name="Text 30"/>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SAFE JUSTICE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Trauma shapes how a child gives evidence</a:t>
            </a:r>
            <a:endParaRPr lang="en-US" sz="3200" dirty="0"/>
          </a:p>
        </p:txBody>
      </p:sp>
      <p:sp>
        <p:nvSpPr>
          <p:cNvPr id="4" name="Shape 2"/>
          <p:cNvSpPr/>
          <p:nvPr/>
        </p:nvSpPr>
        <p:spPr>
          <a:xfrm>
            <a:off x="548640" y="2117187"/>
            <a:ext cx="3493008" cy="2834640"/>
          </a:xfrm>
          <a:prstGeom prst="roundRect">
            <a:avLst>
              <a:gd name="adj" fmla="val 2581"/>
            </a:avLst>
          </a:prstGeom>
          <a:solidFill>
            <a:srgbClr val="EEEBF6"/>
          </a:solidFill>
          <a:ln w="12700">
            <a:solidFill>
              <a:srgbClr val="EEEBF6"/>
            </a:solidFill>
            <a:prstDash val="solid"/>
          </a:ln>
        </p:spPr>
      </p:sp>
      <p:sp>
        <p:nvSpPr>
          <p:cNvPr id="5" name="Text 3"/>
          <p:cNvSpPr txBox="1"/>
          <p:nvPr/>
        </p:nvSpPr>
        <p:spPr>
          <a:xfrm>
            <a:off x="736795" y="2331720"/>
            <a:ext cx="2926080" cy="411480"/>
          </a:xfrm>
          <a:prstGeom prst="rect">
            <a:avLst/>
          </a:prstGeom>
          <a:noFill/>
          <a:ln/>
        </p:spPr>
        <p:txBody>
          <a:bodyPr wrap="square" lIns="0" tIns="0" rIns="0" bIns="0" rtlCol="0" anchor="t"/>
          <a:lstStyle/>
          <a:p>
            <a:pPr marL="0" indent="0">
              <a:buNone/>
            </a:pPr>
            <a:r>
              <a:rPr lang="en-US" sz="2000" b="1" dirty="0">
                <a:solidFill>
                  <a:srgbClr val="35245F"/>
                </a:solidFill>
                <a:latin typeface="Cambria" pitchFamily="34" charset="0"/>
                <a:ea typeface="Cambria" pitchFamily="34" charset="-122"/>
                <a:cs typeface="Cambria" pitchFamily="34" charset="-120"/>
              </a:rPr>
              <a:t>How trauma shows</a:t>
            </a:r>
            <a:endParaRPr lang="en-US" sz="2000" dirty="0"/>
          </a:p>
        </p:txBody>
      </p:sp>
      <p:sp>
        <p:nvSpPr>
          <p:cNvPr id="6" name="Text 4"/>
          <p:cNvSpPr txBox="1"/>
          <p:nvPr/>
        </p:nvSpPr>
        <p:spPr>
          <a:xfrm>
            <a:off x="736795" y="2880360"/>
            <a:ext cx="2926080" cy="2377440"/>
          </a:xfrm>
          <a:prstGeom prst="rect">
            <a:avLst/>
          </a:prstGeom>
          <a:noFill/>
          <a:ln/>
        </p:spPr>
        <p:txBody>
          <a:bodyPr wrap="square" lIns="0" tIns="0" rIns="0" bIns="0" rtlCol="0" anchor="t"/>
          <a:lstStyle/>
          <a:p>
            <a:pPr marL="190500" indent="-190500">
              <a:spcAft>
                <a:spcPts val="600"/>
              </a:spcAft>
              <a:buSzPct val="100000"/>
              <a:buChar char="•"/>
            </a:pPr>
            <a:r>
              <a:rPr lang="en-US" sz="1500" dirty="0">
                <a:solidFill>
                  <a:srgbClr val="2B2A3A"/>
                </a:solidFill>
                <a:latin typeface="Calibri" pitchFamily="34" charset="0"/>
                <a:ea typeface="Calibri" pitchFamily="34" charset="-122"/>
                <a:cs typeface="Calibri" pitchFamily="34" charset="-120"/>
              </a:rPr>
              <a:t>Gaps or fragments in memory</a:t>
            </a:r>
            <a:endParaRPr lang="en-US" sz="1500" dirty="0"/>
          </a:p>
          <a:p>
            <a:pPr marL="190500" indent="-190500">
              <a:spcAft>
                <a:spcPts val="600"/>
              </a:spcAft>
              <a:buSzPct val="100000"/>
              <a:buChar char="•"/>
            </a:pPr>
            <a:r>
              <a:rPr lang="en-US" sz="1500" dirty="0">
                <a:solidFill>
                  <a:srgbClr val="2B2A3A"/>
                </a:solidFill>
                <a:latin typeface="Calibri" pitchFamily="34" charset="0"/>
                <a:ea typeface="Calibri" pitchFamily="34" charset="-122"/>
                <a:cs typeface="Calibri" pitchFamily="34" charset="-120"/>
              </a:rPr>
              <a:t>Accounts that shift over time</a:t>
            </a:r>
            <a:endParaRPr lang="en-US" sz="1500" dirty="0"/>
          </a:p>
          <a:p>
            <a:pPr marL="190500" indent="-190500">
              <a:spcAft>
                <a:spcPts val="600"/>
              </a:spcAft>
              <a:buSzPct val="100000"/>
              <a:buChar char="•"/>
            </a:pPr>
            <a:r>
              <a:rPr lang="en-US" sz="1500" dirty="0">
                <a:solidFill>
                  <a:srgbClr val="2B2A3A"/>
                </a:solidFill>
                <a:latin typeface="Calibri" pitchFamily="34" charset="0"/>
                <a:ea typeface="Calibri" pitchFamily="34" charset="-122"/>
                <a:cs typeface="Calibri" pitchFamily="34" charset="-120"/>
              </a:rPr>
              <a:t>Difficulty expressing or managing emotions</a:t>
            </a:r>
            <a:endParaRPr lang="en-US" sz="1500" dirty="0"/>
          </a:p>
          <a:p>
            <a:pPr marL="190500" indent="-190500">
              <a:spcAft>
                <a:spcPts val="600"/>
              </a:spcAft>
              <a:buSzPct val="100000"/>
              <a:buChar char="•"/>
            </a:pPr>
            <a:r>
              <a:rPr lang="en-US" sz="1500" dirty="0">
                <a:solidFill>
                  <a:srgbClr val="2B2A3A"/>
                </a:solidFill>
                <a:latin typeface="Calibri" pitchFamily="34" charset="0"/>
                <a:ea typeface="Calibri" pitchFamily="34" charset="-122"/>
                <a:cs typeface="Calibri" pitchFamily="34" charset="-120"/>
              </a:rPr>
              <a:t>Not wanting to be a burden</a:t>
            </a:r>
            <a:endParaRPr lang="en-US" sz="1500" dirty="0"/>
          </a:p>
        </p:txBody>
      </p:sp>
      <p:sp>
        <p:nvSpPr>
          <p:cNvPr id="7" name="Shape 5"/>
          <p:cNvSpPr/>
          <p:nvPr/>
        </p:nvSpPr>
        <p:spPr>
          <a:xfrm>
            <a:off x="4277458" y="2029265"/>
            <a:ext cx="3493008" cy="2834640"/>
          </a:xfrm>
          <a:prstGeom prst="roundRect">
            <a:avLst>
              <a:gd name="adj" fmla="val 2581"/>
            </a:avLst>
          </a:prstGeom>
          <a:solidFill>
            <a:srgbClr val="EEEBF6"/>
          </a:solidFill>
          <a:ln w="12700">
            <a:solidFill>
              <a:srgbClr val="EEEBF6"/>
            </a:solidFill>
            <a:prstDash val="solid"/>
          </a:ln>
        </p:spPr>
      </p:sp>
      <p:sp>
        <p:nvSpPr>
          <p:cNvPr id="8" name="Text 6"/>
          <p:cNvSpPr txBox="1"/>
          <p:nvPr/>
        </p:nvSpPr>
        <p:spPr>
          <a:xfrm>
            <a:off x="4504123" y="2331720"/>
            <a:ext cx="2926080" cy="411480"/>
          </a:xfrm>
          <a:prstGeom prst="rect">
            <a:avLst/>
          </a:prstGeom>
          <a:noFill/>
          <a:ln/>
        </p:spPr>
        <p:txBody>
          <a:bodyPr wrap="square" lIns="0" tIns="0" rIns="0" bIns="0" rtlCol="0" anchor="t"/>
          <a:lstStyle/>
          <a:p>
            <a:pPr marL="0" indent="0">
              <a:buNone/>
            </a:pPr>
            <a:r>
              <a:rPr lang="en-US" sz="2000" b="1" dirty="0">
                <a:solidFill>
                  <a:srgbClr val="35245F"/>
                </a:solidFill>
                <a:latin typeface="Cambria" pitchFamily="34" charset="0"/>
                <a:ea typeface="Cambria" pitchFamily="34" charset="-122"/>
                <a:cs typeface="Cambria" pitchFamily="34" charset="-120"/>
              </a:rPr>
              <a:t>What it affects</a:t>
            </a:r>
            <a:endParaRPr lang="en-US" sz="2000" dirty="0"/>
          </a:p>
        </p:txBody>
      </p:sp>
      <p:sp>
        <p:nvSpPr>
          <p:cNvPr id="9" name="Text 7"/>
          <p:cNvSpPr txBox="1"/>
          <p:nvPr/>
        </p:nvSpPr>
        <p:spPr>
          <a:xfrm>
            <a:off x="4504123" y="2880360"/>
            <a:ext cx="2926080" cy="2377440"/>
          </a:xfrm>
          <a:prstGeom prst="rect">
            <a:avLst/>
          </a:prstGeom>
          <a:noFill/>
          <a:ln/>
        </p:spPr>
        <p:txBody>
          <a:bodyPr wrap="square" lIns="0" tIns="0" rIns="0" bIns="0" rtlCol="0" anchor="t"/>
          <a:lstStyle/>
          <a:p>
            <a:pPr marL="190500" indent="-190500">
              <a:spcAft>
                <a:spcPts val="600"/>
              </a:spcAft>
              <a:buSzPct val="100000"/>
              <a:buChar char="•"/>
            </a:pPr>
            <a:r>
              <a:rPr lang="en-US" sz="1500" dirty="0">
                <a:solidFill>
                  <a:srgbClr val="2B2A3A"/>
                </a:solidFill>
                <a:latin typeface="Calibri" pitchFamily="34" charset="0"/>
                <a:ea typeface="Calibri" pitchFamily="34" charset="-122"/>
                <a:cs typeface="Calibri" pitchFamily="34" charset="-120"/>
              </a:rPr>
              <a:t>Participation in proceedings</a:t>
            </a:r>
            <a:endParaRPr lang="en-US" sz="1500" dirty="0"/>
          </a:p>
          <a:p>
            <a:pPr marL="190500" indent="-190500">
              <a:spcAft>
                <a:spcPts val="600"/>
              </a:spcAft>
              <a:buSzPct val="100000"/>
              <a:buChar char="•"/>
            </a:pPr>
            <a:r>
              <a:rPr lang="en-US" sz="1500" dirty="0">
                <a:solidFill>
                  <a:srgbClr val="2B2A3A"/>
                </a:solidFill>
                <a:latin typeface="Calibri" pitchFamily="34" charset="0"/>
                <a:ea typeface="Calibri" pitchFamily="34" charset="-122"/>
                <a:cs typeface="Calibri" pitchFamily="34" charset="-120"/>
              </a:rPr>
              <a:t>Quality of the evidence</a:t>
            </a:r>
            <a:endParaRPr lang="en-US" sz="1500" dirty="0"/>
          </a:p>
          <a:p>
            <a:pPr marL="190500" indent="-190500">
              <a:spcAft>
                <a:spcPts val="600"/>
              </a:spcAft>
              <a:buSzPct val="100000"/>
              <a:buChar char="•"/>
            </a:pPr>
            <a:r>
              <a:rPr lang="en-US" sz="1500" dirty="0">
                <a:solidFill>
                  <a:srgbClr val="2B2A3A"/>
                </a:solidFill>
                <a:latin typeface="Calibri" pitchFamily="34" charset="0"/>
                <a:ea typeface="Calibri" pitchFamily="34" charset="-122"/>
                <a:cs typeface="Calibri" pitchFamily="34" charset="-120"/>
              </a:rPr>
              <a:t>The child’s wellbeing and recovery</a:t>
            </a:r>
            <a:endParaRPr lang="en-US" sz="1500" dirty="0"/>
          </a:p>
        </p:txBody>
      </p:sp>
      <p:sp>
        <p:nvSpPr>
          <p:cNvPr id="10" name="Shape 8"/>
          <p:cNvSpPr/>
          <p:nvPr/>
        </p:nvSpPr>
        <p:spPr>
          <a:xfrm>
            <a:off x="8006276" y="2029265"/>
            <a:ext cx="3493008" cy="2834640"/>
          </a:xfrm>
          <a:prstGeom prst="roundRect">
            <a:avLst>
              <a:gd name="adj" fmla="val 2581"/>
            </a:avLst>
          </a:prstGeom>
          <a:solidFill>
            <a:srgbClr val="35245F"/>
          </a:solidFill>
          <a:ln w="12700">
            <a:solidFill>
              <a:srgbClr val="35245F"/>
            </a:solidFill>
            <a:prstDash val="solid"/>
          </a:ln>
        </p:spPr>
      </p:sp>
      <p:sp>
        <p:nvSpPr>
          <p:cNvPr id="11" name="Text 9"/>
          <p:cNvSpPr txBox="1"/>
          <p:nvPr/>
        </p:nvSpPr>
        <p:spPr>
          <a:xfrm>
            <a:off x="8271451" y="2331720"/>
            <a:ext cx="2926080" cy="411480"/>
          </a:xfrm>
          <a:prstGeom prst="rect">
            <a:avLst/>
          </a:prstGeom>
          <a:noFill/>
          <a:ln/>
        </p:spPr>
        <p:txBody>
          <a:bodyPr wrap="square" lIns="0" tIns="0" rIns="0" bIns="0" rtlCol="0" anchor="t"/>
          <a:lstStyle/>
          <a:p>
            <a:pPr marL="0" indent="0">
              <a:buNone/>
            </a:pPr>
            <a:r>
              <a:rPr lang="en-US" sz="2000" b="1" dirty="0">
                <a:solidFill>
                  <a:srgbClr val="F0A265"/>
                </a:solidFill>
                <a:latin typeface="Cambria" pitchFamily="34" charset="0"/>
                <a:ea typeface="Cambria" pitchFamily="34" charset="-122"/>
                <a:cs typeface="Cambria" pitchFamily="34" charset="-120"/>
              </a:rPr>
              <a:t>What helps</a:t>
            </a:r>
            <a:endParaRPr lang="en-US" sz="2000" dirty="0"/>
          </a:p>
        </p:txBody>
      </p:sp>
      <p:sp>
        <p:nvSpPr>
          <p:cNvPr id="12" name="Text 10"/>
          <p:cNvSpPr txBox="1"/>
          <p:nvPr/>
        </p:nvSpPr>
        <p:spPr>
          <a:xfrm>
            <a:off x="8271451" y="2880360"/>
            <a:ext cx="2926080" cy="2377440"/>
          </a:xfrm>
          <a:prstGeom prst="rect">
            <a:avLst/>
          </a:prstGeom>
          <a:noFill/>
          <a:ln/>
        </p:spPr>
        <p:txBody>
          <a:bodyPr wrap="square" lIns="0" tIns="0" rIns="0" bIns="0" rtlCol="0" anchor="t"/>
          <a:lstStyle/>
          <a:p>
            <a:pPr marL="190500" indent="-1905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An adapted pace and regular breaks</a:t>
            </a:r>
            <a:endParaRPr lang="en-US" sz="1500" dirty="0"/>
          </a:p>
          <a:p>
            <a:pPr marL="190500" indent="-1905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A support person present</a:t>
            </a:r>
            <a:endParaRPr lang="en-US" sz="1500" dirty="0"/>
          </a:p>
          <a:p>
            <a:pPr marL="190500" indent="-1905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Trained interviewers</a:t>
            </a:r>
            <a:endParaRPr lang="en-US" sz="1500" dirty="0"/>
          </a:p>
          <a:p>
            <a:pPr marL="190500" indent="-1905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Recorded interviews used in court</a:t>
            </a:r>
            <a:endParaRPr lang="en-US" sz="1500" dirty="0"/>
          </a:p>
        </p:txBody>
      </p:sp>
      <p:sp>
        <p:nvSpPr>
          <p:cNvPr id="15" name="Text 13"/>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EEB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058400" cy="274320"/>
          </a:xfrm>
          <a:prstGeom prst="rect">
            <a:avLst/>
          </a:prstGeom>
          <a:noFill/>
          <a:ln/>
        </p:spPr>
        <p:txBody>
          <a:bodyPr wrap="square" lIns="0" tIns="0" rIns="0" bIns="0" rtlCol="0" anchor="t"/>
          <a:lstStyle/>
          <a:p>
            <a:pPr marL="0" indent="0">
              <a:buNone/>
            </a:pPr>
            <a:r>
              <a:rPr lang="en-US" sz="1100" b="1" kern="0" spc="200" dirty="0">
                <a:solidFill>
                  <a:srgbClr val="E97030"/>
                </a:solidFill>
                <a:latin typeface="Calibri" pitchFamily="34" charset="0"/>
                <a:ea typeface="Calibri" pitchFamily="34" charset="-122"/>
                <a:cs typeface="Calibri" pitchFamily="34" charset="-120"/>
              </a:rPr>
              <a:t>IMPLEMENTATION PRIORITIES</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200" b="1" dirty="0">
                <a:solidFill>
                  <a:srgbClr val="35245F"/>
                </a:solidFill>
                <a:latin typeface="Cambria" pitchFamily="34" charset="0"/>
                <a:ea typeface="Cambria" pitchFamily="34" charset="-122"/>
                <a:cs typeface="Cambria" pitchFamily="34" charset="-120"/>
              </a:rPr>
              <a:t>What to put in place</a:t>
            </a:r>
            <a:endParaRPr lang="en-US" sz="3200" dirty="0"/>
          </a:p>
        </p:txBody>
      </p:sp>
      <p:sp>
        <p:nvSpPr>
          <p:cNvPr id="4" name="Text 2"/>
          <p:cNvSpPr txBox="1"/>
          <p:nvPr/>
        </p:nvSpPr>
        <p:spPr>
          <a:xfrm>
            <a:off x="548640" y="1371600"/>
            <a:ext cx="10972800" cy="411480"/>
          </a:xfrm>
          <a:prstGeom prst="rect">
            <a:avLst/>
          </a:prstGeom>
          <a:noFill/>
          <a:ln/>
        </p:spPr>
        <p:txBody>
          <a:bodyPr wrap="square" lIns="0" tIns="0" rIns="0" bIns="0" rtlCol="0" anchor="t"/>
          <a:lstStyle/>
          <a:p>
            <a:pPr marL="0" indent="0">
              <a:buNone/>
            </a:pPr>
            <a:r>
              <a:rPr lang="en-US" sz="1700" i="1" dirty="0">
                <a:solidFill>
                  <a:srgbClr val="5C4A98"/>
                </a:solidFill>
                <a:latin typeface="Calibri" pitchFamily="34" charset="0"/>
                <a:ea typeface="Calibri" pitchFamily="34" charset="-122"/>
                <a:cs typeface="Calibri" pitchFamily="34" charset="-120"/>
              </a:rPr>
              <a:t>Eight operational decisions for a local or national framework</a:t>
            </a:r>
            <a:endParaRPr lang="en-US" sz="1700" dirty="0"/>
          </a:p>
        </p:txBody>
      </p:sp>
      <p:sp>
        <p:nvSpPr>
          <p:cNvPr id="5" name="Shape 3"/>
          <p:cNvSpPr/>
          <p:nvPr/>
        </p:nvSpPr>
        <p:spPr>
          <a:xfrm>
            <a:off x="548640" y="2011680"/>
            <a:ext cx="5422392" cy="841248"/>
          </a:xfrm>
          <a:prstGeom prst="roundRect">
            <a:avLst>
              <a:gd name="adj" fmla="val 8696"/>
            </a:avLst>
          </a:prstGeom>
          <a:solidFill>
            <a:srgbClr val="FFFFFF"/>
          </a:solidFill>
          <a:ln w="12700">
            <a:solidFill>
              <a:srgbClr val="FFFFFF"/>
            </a:solidFill>
            <a:prstDash val="solid"/>
          </a:ln>
        </p:spPr>
      </p:sp>
      <p:sp>
        <p:nvSpPr>
          <p:cNvPr id="6" name="Shape 4"/>
          <p:cNvSpPr/>
          <p:nvPr/>
        </p:nvSpPr>
        <p:spPr>
          <a:xfrm>
            <a:off x="731520" y="2176272"/>
            <a:ext cx="512064" cy="512064"/>
          </a:xfrm>
          <a:prstGeom prst="ellipse">
            <a:avLst/>
          </a:prstGeom>
          <a:solidFill>
            <a:srgbClr val="E97030"/>
          </a:solidFill>
          <a:ln w="12700">
            <a:solidFill>
              <a:srgbClr val="E97030"/>
            </a:solidFill>
            <a:prstDash val="solid"/>
          </a:ln>
        </p:spPr>
      </p:sp>
      <p:sp>
        <p:nvSpPr>
          <p:cNvPr id="7" name="Text 5"/>
          <p:cNvSpPr txBox="1"/>
          <p:nvPr/>
        </p:nvSpPr>
        <p:spPr>
          <a:xfrm>
            <a:off x="731520" y="217627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01</a:t>
            </a:r>
            <a:endParaRPr lang="en-US" sz="1400" dirty="0"/>
          </a:p>
        </p:txBody>
      </p:sp>
      <p:sp>
        <p:nvSpPr>
          <p:cNvPr id="8" name="Text 6"/>
          <p:cNvSpPr txBox="1"/>
          <p:nvPr/>
        </p:nvSpPr>
        <p:spPr>
          <a:xfrm>
            <a:off x="1417320" y="201168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A child can enter support without first making a police report.</a:t>
            </a:r>
            <a:endParaRPr lang="en-US" sz="1500" dirty="0"/>
          </a:p>
        </p:txBody>
      </p:sp>
      <p:sp>
        <p:nvSpPr>
          <p:cNvPr id="9" name="Shape 7"/>
          <p:cNvSpPr/>
          <p:nvPr/>
        </p:nvSpPr>
        <p:spPr>
          <a:xfrm>
            <a:off x="548640" y="3017520"/>
            <a:ext cx="5422392" cy="841248"/>
          </a:xfrm>
          <a:prstGeom prst="roundRect">
            <a:avLst>
              <a:gd name="adj" fmla="val 8696"/>
            </a:avLst>
          </a:prstGeom>
          <a:solidFill>
            <a:srgbClr val="FFFFFF"/>
          </a:solidFill>
          <a:ln w="12700">
            <a:solidFill>
              <a:srgbClr val="FFFFFF"/>
            </a:solidFill>
            <a:prstDash val="solid"/>
          </a:ln>
        </p:spPr>
      </p:sp>
      <p:sp>
        <p:nvSpPr>
          <p:cNvPr id="10" name="Shape 8"/>
          <p:cNvSpPr/>
          <p:nvPr/>
        </p:nvSpPr>
        <p:spPr>
          <a:xfrm>
            <a:off x="731520" y="3182112"/>
            <a:ext cx="512064" cy="512064"/>
          </a:xfrm>
          <a:prstGeom prst="ellipse">
            <a:avLst/>
          </a:prstGeom>
          <a:solidFill>
            <a:srgbClr val="E97030"/>
          </a:solidFill>
          <a:ln w="12700">
            <a:solidFill>
              <a:srgbClr val="E97030"/>
            </a:solidFill>
            <a:prstDash val="solid"/>
          </a:ln>
        </p:spPr>
      </p:sp>
      <p:sp>
        <p:nvSpPr>
          <p:cNvPr id="11" name="Text 9"/>
          <p:cNvSpPr txBox="1"/>
          <p:nvPr/>
        </p:nvSpPr>
        <p:spPr>
          <a:xfrm>
            <a:off x="731520" y="318211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02</a:t>
            </a:r>
            <a:endParaRPr lang="en-US" sz="1400" dirty="0"/>
          </a:p>
        </p:txBody>
      </p:sp>
      <p:sp>
        <p:nvSpPr>
          <p:cNvPr id="12" name="Text 10"/>
          <p:cNvSpPr txBox="1"/>
          <p:nvPr/>
        </p:nvSpPr>
        <p:spPr>
          <a:xfrm>
            <a:off x="1417320" y="301752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Every referral has a named owner, a feedback loop and a formal place for victim support.</a:t>
            </a:r>
            <a:endParaRPr lang="en-US" sz="1500" dirty="0"/>
          </a:p>
        </p:txBody>
      </p:sp>
      <p:sp>
        <p:nvSpPr>
          <p:cNvPr id="13" name="Shape 11"/>
          <p:cNvSpPr/>
          <p:nvPr/>
        </p:nvSpPr>
        <p:spPr>
          <a:xfrm>
            <a:off x="548640" y="4023360"/>
            <a:ext cx="5422392" cy="841248"/>
          </a:xfrm>
          <a:prstGeom prst="roundRect">
            <a:avLst>
              <a:gd name="adj" fmla="val 8696"/>
            </a:avLst>
          </a:prstGeom>
          <a:solidFill>
            <a:srgbClr val="FFFFFF"/>
          </a:solidFill>
          <a:ln w="12700">
            <a:solidFill>
              <a:srgbClr val="FFFFFF"/>
            </a:solidFill>
            <a:prstDash val="solid"/>
          </a:ln>
        </p:spPr>
      </p:sp>
      <p:sp>
        <p:nvSpPr>
          <p:cNvPr id="14" name="Shape 12"/>
          <p:cNvSpPr/>
          <p:nvPr/>
        </p:nvSpPr>
        <p:spPr>
          <a:xfrm>
            <a:off x="731520" y="4187952"/>
            <a:ext cx="512064" cy="512064"/>
          </a:xfrm>
          <a:prstGeom prst="ellipse">
            <a:avLst/>
          </a:prstGeom>
          <a:solidFill>
            <a:srgbClr val="E97030"/>
          </a:solidFill>
          <a:ln w="12700">
            <a:solidFill>
              <a:srgbClr val="E97030"/>
            </a:solidFill>
            <a:prstDash val="solid"/>
          </a:ln>
        </p:spPr>
      </p:sp>
      <p:sp>
        <p:nvSpPr>
          <p:cNvPr id="15" name="Text 13"/>
          <p:cNvSpPr txBox="1"/>
          <p:nvPr/>
        </p:nvSpPr>
        <p:spPr>
          <a:xfrm>
            <a:off x="731520" y="418795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03</a:t>
            </a:r>
            <a:endParaRPr lang="en-US" sz="1400" dirty="0"/>
          </a:p>
        </p:txBody>
      </p:sp>
      <p:sp>
        <p:nvSpPr>
          <p:cNvPr id="16" name="Text 14"/>
          <p:cNvSpPr txBox="1"/>
          <p:nvPr/>
        </p:nvSpPr>
        <p:spPr>
          <a:xfrm>
            <a:off x="1417320" y="402336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Professionals share a protocol for safeguarding and interviewing.</a:t>
            </a:r>
            <a:endParaRPr lang="en-US" sz="1500" dirty="0"/>
          </a:p>
        </p:txBody>
      </p:sp>
      <p:sp>
        <p:nvSpPr>
          <p:cNvPr id="17" name="Shape 15"/>
          <p:cNvSpPr/>
          <p:nvPr/>
        </p:nvSpPr>
        <p:spPr>
          <a:xfrm>
            <a:off x="548640" y="5029200"/>
            <a:ext cx="5422392" cy="841248"/>
          </a:xfrm>
          <a:prstGeom prst="roundRect">
            <a:avLst>
              <a:gd name="adj" fmla="val 8696"/>
            </a:avLst>
          </a:prstGeom>
          <a:solidFill>
            <a:srgbClr val="FFFFFF"/>
          </a:solidFill>
          <a:ln w="12700">
            <a:solidFill>
              <a:srgbClr val="FFFFFF"/>
            </a:solidFill>
            <a:prstDash val="solid"/>
          </a:ln>
        </p:spPr>
      </p:sp>
      <p:sp>
        <p:nvSpPr>
          <p:cNvPr id="18" name="Shape 16"/>
          <p:cNvSpPr/>
          <p:nvPr/>
        </p:nvSpPr>
        <p:spPr>
          <a:xfrm>
            <a:off x="731520" y="5193792"/>
            <a:ext cx="512064" cy="512064"/>
          </a:xfrm>
          <a:prstGeom prst="ellipse">
            <a:avLst/>
          </a:prstGeom>
          <a:solidFill>
            <a:srgbClr val="E97030"/>
          </a:solidFill>
          <a:ln w="12700">
            <a:solidFill>
              <a:srgbClr val="E97030"/>
            </a:solidFill>
            <a:prstDash val="solid"/>
          </a:ln>
        </p:spPr>
      </p:sp>
      <p:sp>
        <p:nvSpPr>
          <p:cNvPr id="19" name="Text 17"/>
          <p:cNvSpPr txBox="1"/>
          <p:nvPr/>
        </p:nvSpPr>
        <p:spPr>
          <a:xfrm>
            <a:off x="731520" y="519379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04</a:t>
            </a:r>
            <a:endParaRPr lang="en-US" sz="1400" dirty="0"/>
          </a:p>
        </p:txBody>
      </p:sp>
      <p:sp>
        <p:nvSpPr>
          <p:cNvPr id="20" name="Text 18"/>
          <p:cNvSpPr txBox="1"/>
          <p:nvPr/>
        </p:nvSpPr>
        <p:spPr>
          <a:xfrm>
            <a:off x="1417320" y="502920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Digital harms and material circulation appear in the safety plan.</a:t>
            </a:r>
            <a:endParaRPr lang="en-US" sz="1500" dirty="0"/>
          </a:p>
        </p:txBody>
      </p:sp>
      <p:sp>
        <p:nvSpPr>
          <p:cNvPr id="21" name="Shape 19"/>
          <p:cNvSpPr/>
          <p:nvPr/>
        </p:nvSpPr>
        <p:spPr>
          <a:xfrm>
            <a:off x="6217920" y="2011680"/>
            <a:ext cx="5422392" cy="841248"/>
          </a:xfrm>
          <a:prstGeom prst="roundRect">
            <a:avLst>
              <a:gd name="adj" fmla="val 8696"/>
            </a:avLst>
          </a:prstGeom>
          <a:solidFill>
            <a:srgbClr val="FFFFFF"/>
          </a:solidFill>
          <a:ln w="12700">
            <a:solidFill>
              <a:srgbClr val="FFFFFF"/>
            </a:solidFill>
            <a:prstDash val="solid"/>
          </a:ln>
        </p:spPr>
      </p:sp>
      <p:sp>
        <p:nvSpPr>
          <p:cNvPr id="22" name="Shape 20"/>
          <p:cNvSpPr/>
          <p:nvPr/>
        </p:nvSpPr>
        <p:spPr>
          <a:xfrm>
            <a:off x="6400800" y="2176272"/>
            <a:ext cx="512064" cy="512064"/>
          </a:xfrm>
          <a:prstGeom prst="ellipse">
            <a:avLst/>
          </a:prstGeom>
          <a:solidFill>
            <a:srgbClr val="E97030"/>
          </a:solidFill>
          <a:ln w="12700">
            <a:solidFill>
              <a:srgbClr val="E97030"/>
            </a:solidFill>
            <a:prstDash val="solid"/>
          </a:ln>
        </p:spPr>
      </p:sp>
      <p:sp>
        <p:nvSpPr>
          <p:cNvPr id="23" name="Text 21"/>
          <p:cNvSpPr txBox="1"/>
          <p:nvPr/>
        </p:nvSpPr>
        <p:spPr>
          <a:xfrm>
            <a:off x="6400800" y="217627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05</a:t>
            </a:r>
            <a:endParaRPr lang="en-US" sz="1400" dirty="0"/>
          </a:p>
        </p:txBody>
      </p:sp>
      <p:sp>
        <p:nvSpPr>
          <p:cNvPr id="24" name="Text 22"/>
          <p:cNvSpPr txBox="1"/>
          <p:nvPr/>
        </p:nvSpPr>
        <p:spPr>
          <a:xfrm>
            <a:off x="7086600" y="201168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The child receives updates and support after proceedings.</a:t>
            </a:r>
            <a:endParaRPr lang="en-US" sz="1500" dirty="0"/>
          </a:p>
        </p:txBody>
      </p:sp>
      <p:sp>
        <p:nvSpPr>
          <p:cNvPr id="25" name="Shape 23"/>
          <p:cNvSpPr/>
          <p:nvPr/>
        </p:nvSpPr>
        <p:spPr>
          <a:xfrm>
            <a:off x="6217920" y="3017520"/>
            <a:ext cx="5422392" cy="841248"/>
          </a:xfrm>
          <a:prstGeom prst="roundRect">
            <a:avLst>
              <a:gd name="adj" fmla="val 8696"/>
            </a:avLst>
          </a:prstGeom>
          <a:solidFill>
            <a:srgbClr val="FFFFFF"/>
          </a:solidFill>
          <a:ln w="12700">
            <a:solidFill>
              <a:srgbClr val="FFFFFF"/>
            </a:solidFill>
            <a:prstDash val="solid"/>
          </a:ln>
        </p:spPr>
      </p:sp>
      <p:sp>
        <p:nvSpPr>
          <p:cNvPr id="26" name="Shape 24"/>
          <p:cNvSpPr/>
          <p:nvPr/>
        </p:nvSpPr>
        <p:spPr>
          <a:xfrm>
            <a:off x="6400800" y="3182112"/>
            <a:ext cx="512064" cy="512064"/>
          </a:xfrm>
          <a:prstGeom prst="ellipse">
            <a:avLst/>
          </a:prstGeom>
          <a:solidFill>
            <a:srgbClr val="E97030"/>
          </a:solidFill>
          <a:ln w="12700">
            <a:solidFill>
              <a:srgbClr val="E97030"/>
            </a:solidFill>
            <a:prstDash val="solid"/>
          </a:ln>
        </p:spPr>
      </p:sp>
      <p:sp>
        <p:nvSpPr>
          <p:cNvPr id="27" name="Text 25"/>
          <p:cNvSpPr txBox="1"/>
          <p:nvPr/>
        </p:nvSpPr>
        <p:spPr>
          <a:xfrm>
            <a:off x="6400800" y="318211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06</a:t>
            </a:r>
            <a:endParaRPr lang="en-US" sz="1400" dirty="0"/>
          </a:p>
        </p:txBody>
      </p:sp>
      <p:sp>
        <p:nvSpPr>
          <p:cNvPr id="28" name="Text 26"/>
          <p:cNvSpPr txBox="1"/>
          <p:nvPr/>
        </p:nvSpPr>
        <p:spPr>
          <a:xfrm>
            <a:off x="7086600" y="301752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Specialist and community-based support has sustainable funding.</a:t>
            </a:r>
            <a:endParaRPr lang="en-US" sz="1500" dirty="0"/>
          </a:p>
        </p:txBody>
      </p:sp>
      <p:sp>
        <p:nvSpPr>
          <p:cNvPr id="29" name="Shape 27"/>
          <p:cNvSpPr/>
          <p:nvPr/>
        </p:nvSpPr>
        <p:spPr>
          <a:xfrm>
            <a:off x="6217920" y="4023360"/>
            <a:ext cx="5422392" cy="841248"/>
          </a:xfrm>
          <a:prstGeom prst="roundRect">
            <a:avLst>
              <a:gd name="adj" fmla="val 8696"/>
            </a:avLst>
          </a:prstGeom>
          <a:solidFill>
            <a:srgbClr val="FFFFFF"/>
          </a:solidFill>
          <a:ln w="12700">
            <a:solidFill>
              <a:srgbClr val="FFFFFF"/>
            </a:solidFill>
            <a:prstDash val="solid"/>
          </a:ln>
        </p:spPr>
      </p:sp>
      <p:sp>
        <p:nvSpPr>
          <p:cNvPr id="30" name="Shape 28"/>
          <p:cNvSpPr/>
          <p:nvPr/>
        </p:nvSpPr>
        <p:spPr>
          <a:xfrm>
            <a:off x="6400800" y="4187952"/>
            <a:ext cx="512064" cy="512064"/>
          </a:xfrm>
          <a:prstGeom prst="ellipse">
            <a:avLst/>
          </a:prstGeom>
          <a:solidFill>
            <a:srgbClr val="E97030"/>
          </a:solidFill>
          <a:ln w="12700">
            <a:solidFill>
              <a:srgbClr val="E97030"/>
            </a:solidFill>
            <a:prstDash val="solid"/>
          </a:ln>
        </p:spPr>
      </p:sp>
      <p:sp>
        <p:nvSpPr>
          <p:cNvPr id="31" name="Text 29"/>
          <p:cNvSpPr txBox="1"/>
          <p:nvPr/>
        </p:nvSpPr>
        <p:spPr>
          <a:xfrm>
            <a:off x="6400800" y="418795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07</a:t>
            </a:r>
            <a:endParaRPr lang="en-US" sz="1400" dirty="0"/>
          </a:p>
        </p:txBody>
      </p:sp>
      <p:sp>
        <p:nvSpPr>
          <p:cNvPr id="32" name="Text 30"/>
          <p:cNvSpPr txBox="1"/>
          <p:nvPr/>
        </p:nvSpPr>
        <p:spPr>
          <a:xfrm>
            <a:off x="7086600" y="402336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Data on child victims are broken down by age, sex and vulnerability.</a:t>
            </a:r>
            <a:endParaRPr lang="en-US" sz="1500" dirty="0"/>
          </a:p>
        </p:txBody>
      </p:sp>
      <p:sp>
        <p:nvSpPr>
          <p:cNvPr id="33" name="Shape 31"/>
          <p:cNvSpPr/>
          <p:nvPr/>
        </p:nvSpPr>
        <p:spPr>
          <a:xfrm>
            <a:off x="6217920" y="5029200"/>
            <a:ext cx="5422392" cy="841248"/>
          </a:xfrm>
          <a:prstGeom prst="roundRect">
            <a:avLst>
              <a:gd name="adj" fmla="val 8696"/>
            </a:avLst>
          </a:prstGeom>
          <a:solidFill>
            <a:srgbClr val="FFFFFF"/>
          </a:solidFill>
          <a:ln w="12700">
            <a:solidFill>
              <a:srgbClr val="FFFFFF"/>
            </a:solidFill>
            <a:prstDash val="solid"/>
          </a:ln>
        </p:spPr>
      </p:sp>
      <p:sp>
        <p:nvSpPr>
          <p:cNvPr id="34" name="Shape 32"/>
          <p:cNvSpPr/>
          <p:nvPr/>
        </p:nvSpPr>
        <p:spPr>
          <a:xfrm>
            <a:off x="6400800" y="5193792"/>
            <a:ext cx="512064" cy="512064"/>
          </a:xfrm>
          <a:prstGeom prst="ellipse">
            <a:avLst/>
          </a:prstGeom>
          <a:solidFill>
            <a:srgbClr val="E97030"/>
          </a:solidFill>
          <a:ln w="12700">
            <a:solidFill>
              <a:srgbClr val="E97030"/>
            </a:solidFill>
            <a:prstDash val="solid"/>
          </a:ln>
        </p:spPr>
      </p:sp>
      <p:sp>
        <p:nvSpPr>
          <p:cNvPr id="35" name="Text 33"/>
          <p:cNvSpPr txBox="1"/>
          <p:nvPr/>
        </p:nvSpPr>
        <p:spPr>
          <a:xfrm>
            <a:off x="6400800" y="5193792"/>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08</a:t>
            </a:r>
            <a:endParaRPr lang="en-US" sz="1400" dirty="0"/>
          </a:p>
        </p:txBody>
      </p:sp>
      <p:sp>
        <p:nvSpPr>
          <p:cNvPr id="36" name="Text 34"/>
          <p:cNvSpPr txBox="1"/>
          <p:nvPr/>
        </p:nvSpPr>
        <p:spPr>
          <a:xfrm>
            <a:off x="7086600" y="5029200"/>
            <a:ext cx="4389120" cy="841248"/>
          </a:xfrm>
          <a:prstGeom prst="rect">
            <a:avLst/>
          </a:prstGeom>
          <a:noFill/>
          <a:ln/>
        </p:spPr>
        <p:txBody>
          <a:bodyPr wrap="square" lIns="0" tIns="0" rIns="0" bIns="0" rtlCol="0" anchor="ctr"/>
          <a:lstStyle/>
          <a:p>
            <a:pPr marL="0" indent="0">
              <a:buNone/>
            </a:pPr>
            <a:r>
              <a:rPr lang="en-US" sz="1500" dirty="0">
                <a:solidFill>
                  <a:srgbClr val="2B2A3A"/>
                </a:solidFill>
                <a:latin typeface="Calibri" pitchFamily="34" charset="0"/>
                <a:ea typeface="Calibri" pitchFamily="34" charset="-122"/>
                <a:cs typeface="Calibri" pitchFamily="34" charset="-120"/>
              </a:rPr>
              <a:t>Structured cooperation with </a:t>
            </a:r>
            <a:r>
              <a:rPr lang="en-US" sz="1500" dirty="0" smtClean="0">
                <a:solidFill>
                  <a:srgbClr val="2B2A3A"/>
                </a:solidFill>
                <a:latin typeface="Calibri" pitchFamily="34" charset="0"/>
                <a:ea typeface="Calibri" pitchFamily="34" charset="-122"/>
                <a:cs typeface="Calibri" pitchFamily="34" charset="-120"/>
              </a:rPr>
              <a:t>digital platforms</a:t>
            </a:r>
            <a:r>
              <a:rPr lang="en-US" sz="1500" dirty="0">
                <a:solidFill>
                  <a:srgbClr val="2B2A3A"/>
                </a:solidFill>
                <a:latin typeface="Calibri" pitchFamily="34" charset="0"/>
                <a:ea typeface="Calibri" pitchFamily="34" charset="-122"/>
                <a:cs typeface="Calibri" pitchFamily="34" charset="-120"/>
              </a:rPr>
              <a:t>, so a flagged child reaches support.</a:t>
            </a:r>
            <a:endParaRPr lang="en-US" sz="1500" dirty="0"/>
          </a:p>
        </p:txBody>
      </p:sp>
      <p:sp>
        <p:nvSpPr>
          <p:cNvPr id="37" name="Text 35"/>
          <p:cNvSpPr txBox="1"/>
          <p:nvPr/>
        </p:nvSpPr>
        <p:spPr>
          <a:xfrm>
            <a:off x="548640" y="6419088"/>
            <a:ext cx="11091672" cy="228600"/>
          </a:xfrm>
          <a:prstGeom prst="rect">
            <a:avLst/>
          </a:prstGeom>
          <a:noFill/>
          <a:ln/>
        </p:spPr>
        <p:txBody>
          <a:bodyPr wrap="square" lIns="0" tIns="0" rIns="0" bIns="0" rtlCol="0" anchor="t"/>
          <a:lstStyle/>
          <a:p>
            <a:pPr marL="0" indent="0" algn="r">
              <a:buNone/>
            </a:pP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77217" y="3244334"/>
            <a:ext cx="237566" cy="369332"/>
          </a:xfrm>
          <a:prstGeom prst="rect">
            <a:avLst/>
          </a:prstGeom>
        </p:spPr>
        <p:txBody>
          <a:bodyPr wrap="none">
            <a:spAutoFit/>
          </a:bodyPr>
          <a:lstStyle/>
          <a:p>
            <a:r>
              <a:rPr lang="en-US" dirty="0"/>
              <a:t> </a:t>
            </a:r>
          </a:p>
        </p:txBody>
      </p:sp>
      <p:grpSp>
        <p:nvGrpSpPr>
          <p:cNvPr id="3" name="Group 2"/>
          <p:cNvGrpSpPr/>
          <p:nvPr/>
        </p:nvGrpSpPr>
        <p:grpSpPr>
          <a:xfrm>
            <a:off x="1028701" y="749998"/>
            <a:ext cx="4467428" cy="388138"/>
            <a:chOff x="0" y="0"/>
            <a:chExt cx="11321910" cy="1004557"/>
          </a:xfrm>
        </p:grpSpPr>
        <p:sp>
          <p:nvSpPr>
            <p:cNvPr id="4" name="Freeform 3" descr="image.png"/>
            <p:cNvSpPr/>
            <p:nvPr/>
          </p:nvSpPr>
          <p:spPr>
            <a:xfrm>
              <a:off x="0" y="0"/>
              <a:ext cx="11321923" cy="1004570"/>
            </a:xfrm>
            <a:custGeom>
              <a:avLst/>
              <a:gdLst/>
              <a:ahLst/>
              <a:cxnLst/>
              <a:rect l="l" t="t" r="r" b="b"/>
              <a:pathLst>
                <a:path w="11321923" h="1004570">
                  <a:moveTo>
                    <a:pt x="0" y="0"/>
                  </a:moveTo>
                  <a:lnTo>
                    <a:pt x="11321923" y="0"/>
                  </a:lnTo>
                  <a:lnTo>
                    <a:pt x="11321923" y="1004570"/>
                  </a:lnTo>
                  <a:lnTo>
                    <a:pt x="0" y="1004570"/>
                  </a:lnTo>
                  <a:lnTo>
                    <a:pt x="0" y="0"/>
                  </a:lnTo>
                  <a:close/>
                </a:path>
              </a:pathLst>
            </a:custGeom>
            <a:blipFill>
              <a:blip r:embed="rId2"/>
              <a:stretch>
                <a:fillRect b="1"/>
              </a:stretch>
            </a:blipFill>
          </p:spPr>
        </p:sp>
      </p:grpSp>
      <p:sp>
        <p:nvSpPr>
          <p:cNvPr id="5" name="TextBox 4"/>
          <p:cNvSpPr txBox="1"/>
          <p:nvPr/>
        </p:nvSpPr>
        <p:spPr>
          <a:xfrm>
            <a:off x="2281245" y="1717840"/>
            <a:ext cx="7629510" cy="2500685"/>
          </a:xfrm>
          <a:prstGeom prst="rect">
            <a:avLst/>
          </a:prstGeom>
        </p:spPr>
        <p:txBody>
          <a:bodyPr wrap="square" lIns="0" tIns="0" rIns="0" bIns="0" rtlCol="0" anchor="t">
            <a:spAutoFit/>
          </a:bodyPr>
          <a:lstStyle/>
          <a:p>
            <a:pPr algn="ctr">
              <a:lnSpc>
                <a:spcPts val="3899"/>
              </a:lnSpc>
              <a:spcBef>
                <a:spcPct val="0"/>
              </a:spcBef>
            </a:pPr>
            <a:r>
              <a:rPr lang="en-US" sz="2800" b="1" i="1" dirty="0">
                <a:solidFill>
                  <a:srgbClr val="E8702A"/>
                </a:solidFill>
                <a:latin typeface="Cambria Bold Italics"/>
                <a:ea typeface="Cambria Bold Italics"/>
                <a:cs typeface="Cambria Bold Italics"/>
                <a:sym typeface="Cambria Bold Italics"/>
              </a:rPr>
              <a:t>See children sooner. </a:t>
            </a:r>
          </a:p>
          <a:p>
            <a:pPr algn="ctr">
              <a:lnSpc>
                <a:spcPts val="3899"/>
              </a:lnSpc>
              <a:spcBef>
                <a:spcPct val="0"/>
              </a:spcBef>
            </a:pPr>
            <a:endParaRPr lang="en-US" sz="2800" b="1" i="1" dirty="0">
              <a:solidFill>
                <a:srgbClr val="E8702A"/>
              </a:solidFill>
              <a:latin typeface="Cambria Bold Italics"/>
              <a:ea typeface="Cambria Bold Italics"/>
              <a:cs typeface="Cambria Bold Italics"/>
              <a:sym typeface="Cambria Bold Italics"/>
            </a:endParaRPr>
          </a:p>
          <a:p>
            <a:pPr algn="ctr">
              <a:lnSpc>
                <a:spcPts val="3899"/>
              </a:lnSpc>
              <a:spcBef>
                <a:spcPct val="0"/>
              </a:spcBef>
            </a:pPr>
            <a:r>
              <a:rPr lang="en-US" sz="2800" b="1" i="1" dirty="0">
                <a:solidFill>
                  <a:srgbClr val="E8702A"/>
                </a:solidFill>
                <a:latin typeface="Cambria Bold Italics"/>
                <a:ea typeface="Cambria Bold Italics"/>
                <a:cs typeface="Cambria Bold Italics"/>
                <a:sym typeface="Cambria Bold Italics"/>
              </a:rPr>
              <a:t>Connect the systems around them. </a:t>
            </a:r>
          </a:p>
          <a:p>
            <a:pPr algn="ctr">
              <a:lnSpc>
                <a:spcPts val="3899"/>
              </a:lnSpc>
              <a:spcBef>
                <a:spcPct val="0"/>
              </a:spcBef>
            </a:pPr>
            <a:endParaRPr lang="en-US" sz="2800" b="1" i="1" dirty="0">
              <a:solidFill>
                <a:srgbClr val="E8702A"/>
              </a:solidFill>
              <a:latin typeface="Cambria Bold Italics"/>
              <a:ea typeface="Cambria Bold Italics"/>
              <a:cs typeface="Cambria Bold Italics"/>
              <a:sym typeface="Cambria Bold Italics"/>
            </a:endParaRPr>
          </a:p>
          <a:p>
            <a:pPr algn="ctr">
              <a:lnSpc>
                <a:spcPts val="3899"/>
              </a:lnSpc>
              <a:spcBef>
                <a:spcPct val="0"/>
              </a:spcBef>
            </a:pPr>
            <a:r>
              <a:rPr lang="en-US" sz="2800" b="1" i="1" dirty="0">
                <a:solidFill>
                  <a:srgbClr val="E8702A"/>
                </a:solidFill>
                <a:latin typeface="Cambria Bold Italics"/>
                <a:ea typeface="Cambria Bold Italics"/>
                <a:cs typeface="Cambria Bold Italics"/>
                <a:sym typeface="Cambria Bold Italics"/>
              </a:rPr>
              <a:t>Give civil society the conditions to act</a:t>
            </a:r>
            <a:r>
              <a:rPr lang="en-US" sz="3249" b="1" i="1" dirty="0">
                <a:solidFill>
                  <a:srgbClr val="E8702A"/>
                </a:solidFill>
                <a:latin typeface="Cambria Bold Italics"/>
                <a:ea typeface="Cambria Bold Italics"/>
                <a:cs typeface="Cambria Bold Italics"/>
                <a:sym typeface="Cambria Bold Italics"/>
              </a:rPr>
              <a:t>. </a:t>
            </a:r>
          </a:p>
        </p:txBody>
      </p:sp>
      <p:sp>
        <p:nvSpPr>
          <p:cNvPr id="6" name="TextBox 5"/>
          <p:cNvSpPr txBox="1"/>
          <p:nvPr/>
        </p:nvSpPr>
        <p:spPr>
          <a:xfrm>
            <a:off x="1791285" y="4798224"/>
            <a:ext cx="8371864" cy="1731243"/>
          </a:xfrm>
          <a:prstGeom prst="rect">
            <a:avLst/>
          </a:prstGeom>
        </p:spPr>
        <p:txBody>
          <a:bodyPr wrap="square" lIns="0" tIns="0" rIns="0" bIns="0" rtlCol="0" anchor="t">
            <a:spAutoFit/>
          </a:bodyPr>
          <a:lstStyle/>
          <a:p>
            <a:pPr algn="ctr">
              <a:lnSpc>
                <a:spcPts val="2699"/>
              </a:lnSpc>
            </a:pPr>
            <a:r>
              <a:rPr lang="en-US" i="1" dirty="0">
                <a:solidFill>
                  <a:srgbClr val="471980"/>
                </a:solidFill>
                <a:latin typeface="Calibri (MS) Bold"/>
                <a:ea typeface="Calibri (MS) Bold"/>
                <a:cs typeface="Calibri (MS) Bold"/>
                <a:sym typeface="Calibri (MS) Bold"/>
              </a:rPr>
              <a:t>Thank you for your attention! </a:t>
            </a:r>
          </a:p>
          <a:p>
            <a:pPr algn="ctr">
              <a:lnSpc>
                <a:spcPts val="2699"/>
              </a:lnSpc>
            </a:pPr>
            <a:endParaRPr lang="en-US" i="1" dirty="0">
              <a:solidFill>
                <a:srgbClr val="471980"/>
              </a:solidFill>
              <a:latin typeface="Calibri (MS) Bold"/>
              <a:ea typeface="Calibri (MS) Bold"/>
              <a:cs typeface="Calibri (MS) Bold"/>
              <a:sym typeface="Calibri (MS) Bold"/>
            </a:endParaRPr>
          </a:p>
          <a:p>
            <a:pPr algn="ctr">
              <a:lnSpc>
                <a:spcPts val="2699"/>
              </a:lnSpc>
            </a:pPr>
            <a:r>
              <a:rPr lang="en-US" i="1" dirty="0" smtClean="0">
                <a:solidFill>
                  <a:srgbClr val="471980"/>
                </a:solidFill>
                <a:latin typeface="Calibri (MS) Bold"/>
                <a:ea typeface="Calibri (MS) Bold"/>
                <a:cs typeface="Calibri (MS) Bold"/>
                <a:sym typeface="Calibri (MS) Bold"/>
              </a:rPr>
              <a:t>Efthymis </a:t>
            </a:r>
            <a:r>
              <a:rPr lang="en-US" i="1" dirty="0">
                <a:solidFill>
                  <a:srgbClr val="471980"/>
                </a:solidFill>
                <a:latin typeface="Calibri (MS) Bold"/>
                <a:ea typeface="Calibri (MS) Bold"/>
                <a:cs typeface="Calibri (MS) Bold"/>
                <a:sym typeface="Calibri (MS) Bold"/>
              </a:rPr>
              <a:t>Antonopoulos</a:t>
            </a:r>
          </a:p>
          <a:p>
            <a:pPr algn="ctr">
              <a:lnSpc>
                <a:spcPts val="2699"/>
              </a:lnSpc>
            </a:pPr>
            <a:r>
              <a:rPr lang="en-US" i="1" dirty="0">
                <a:solidFill>
                  <a:srgbClr val="471980"/>
                </a:solidFill>
                <a:latin typeface="Calibri (MS) Bold"/>
                <a:ea typeface="Calibri (MS) Bold"/>
                <a:cs typeface="Calibri (MS) Bold"/>
                <a:sym typeface="Calibri (MS) Bold"/>
              </a:rPr>
              <a:t>e.antonopoulos@victimsupporteurope.eu</a:t>
            </a:r>
          </a:p>
          <a:p>
            <a:pPr algn="ctr">
              <a:lnSpc>
                <a:spcPts val="2699"/>
              </a:lnSpc>
              <a:spcBef>
                <a:spcPct val="0"/>
              </a:spcBef>
            </a:pPr>
            <a:endParaRPr lang="en-US" sz="2249" b="1" dirty="0">
              <a:solidFill>
                <a:srgbClr val="471980"/>
              </a:solidFill>
              <a:latin typeface="Calibri (MS) Bold"/>
              <a:ea typeface="Calibri (MS) Bold"/>
              <a:cs typeface="Calibri (MS) Bold"/>
              <a:sym typeface="Calibri (MS) Bold"/>
            </a:endParaRPr>
          </a:p>
        </p:txBody>
      </p:sp>
    </p:spTree>
    <p:extLst>
      <p:ext uri="{BB962C8B-B14F-4D97-AF65-F5344CB8AC3E}">
        <p14:creationId xmlns:p14="http://schemas.microsoft.com/office/powerpoint/2010/main" val="668697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3081</Words>
  <Application>Microsoft Office PowerPoint</Application>
  <PresentationFormat>Widescreen</PresentationFormat>
  <Paragraphs>336</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(MS) Bold</vt:lpstr>
      <vt:lpstr>Cambria</vt:lpstr>
      <vt:lpstr>Cambria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Protecting Child Victims: From First Contact to Safe Justice</dc:title>
  <dc:subject>PptxGenJS Presentation</dc:subject>
  <dc:creator>Victim Support Europe</dc:creator>
  <cp:lastModifiedBy>Chrysanthi</cp:lastModifiedBy>
  <cp:revision>9</cp:revision>
  <dcterms:created xsi:type="dcterms:W3CDTF">2026-09-29T07:49:52Z</dcterms:created>
  <dcterms:modified xsi:type="dcterms:W3CDTF">2026-09-29T10:08:55Z</dcterms:modified>
</cp:coreProperties>
</file>